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sldIdLst>
    <p:sldId id="256" r:id="rId2"/>
    <p:sldId id="257" r:id="rId3"/>
    <p:sldId id="258" r:id="rId4"/>
  </p:sldIdLst>
  <p:sldSz cx="7772400" cy="10058400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2778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51054" y="3688082"/>
            <a:ext cx="5610383" cy="3318745"/>
          </a:xfrm>
        </p:spPr>
        <p:txBody>
          <a:bodyPr anchor="b">
            <a:normAutofit/>
          </a:bodyPr>
          <a:lstStyle>
            <a:lvl1pPr>
              <a:defRPr sz="459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51054" y="7006825"/>
            <a:ext cx="5610383" cy="1651882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88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77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658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54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431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31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720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108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8"/>
          <p:cNvSpPr/>
          <p:nvPr/>
        </p:nvSpPr>
        <p:spPr bwMode="auto">
          <a:xfrm>
            <a:off x="-26961" y="6337699"/>
            <a:ext cx="1186152" cy="1146612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59834" y="6643327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8985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3421" y="915361"/>
            <a:ext cx="5600819" cy="187863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51053" y="3129280"/>
            <a:ext cx="5603187" cy="55405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27338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3" y="3042691"/>
            <a:ext cx="5603187" cy="2154240"/>
          </a:xfrm>
        </p:spPr>
        <p:txBody>
          <a:bodyPr anchor="b"/>
          <a:lstStyle>
            <a:lvl1pPr algn="l">
              <a:defRPr sz="3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51053" y="5252720"/>
            <a:ext cx="5603187" cy="1261920"/>
          </a:xfrm>
        </p:spPr>
        <p:txBody>
          <a:bodyPr anchor="t"/>
          <a:lstStyle>
            <a:lvl1pPr marL="0" indent="0" algn="l">
              <a:buNone/>
              <a:defRPr sz="1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8862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49" y="4644240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544" y="4758073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270134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51054" y="3133836"/>
            <a:ext cx="2717901" cy="552551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36711" y="3133836"/>
            <a:ext cx="2717529" cy="552551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544" y="1155416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19634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5549" y="3265718"/>
            <a:ext cx="2443407" cy="845184"/>
          </a:xfrm>
        </p:spPr>
        <p:txBody>
          <a:bodyPr anchor="b">
            <a:noAutofit/>
          </a:bodyPr>
          <a:lstStyle>
            <a:lvl1pPr marL="0" indent="0">
              <a:buNone/>
              <a:defRPr sz="2040" b="0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51053" y="4110903"/>
            <a:ext cx="2717902" cy="455503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7731" y="3260984"/>
            <a:ext cx="2442253" cy="845184"/>
          </a:xfrm>
        </p:spPr>
        <p:txBody>
          <a:bodyPr anchor="b">
            <a:noAutofit/>
          </a:bodyPr>
          <a:lstStyle>
            <a:lvl1pPr marL="0" indent="0">
              <a:buNone/>
              <a:defRPr sz="2040" b="0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33658" y="4106169"/>
            <a:ext cx="2716328" cy="455503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544" y="1155416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780552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3420" y="915361"/>
            <a:ext cx="5600820" cy="187863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96904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77957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3" y="654263"/>
            <a:ext cx="2235146" cy="1431924"/>
          </a:xfrm>
        </p:spPr>
        <p:txBody>
          <a:bodyPr anchor="b"/>
          <a:lstStyle>
            <a:lvl1pPr algn="l">
              <a:defRPr sz="17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1970" y="654264"/>
            <a:ext cx="3222270" cy="7941946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51053" y="2344632"/>
            <a:ext cx="2235146" cy="6251573"/>
          </a:xfrm>
        </p:spPr>
        <p:txBody>
          <a:bodyPr/>
          <a:lstStyle>
            <a:lvl1pPr marL="0" indent="0">
              <a:buNone/>
              <a:defRPr sz="1190"/>
            </a:lvl1pPr>
            <a:lvl2pPr marL="388620" indent="0">
              <a:buNone/>
              <a:defRPr sz="1020"/>
            </a:lvl2pPr>
            <a:lvl3pPr marL="777240" indent="0">
              <a:buNone/>
              <a:defRPr sz="850"/>
            </a:lvl3pPr>
            <a:lvl4pPr marL="1165860" indent="0">
              <a:buNone/>
              <a:defRPr sz="765"/>
            </a:lvl4pPr>
            <a:lvl5pPr marL="1554480" indent="0">
              <a:buNone/>
              <a:defRPr sz="765"/>
            </a:lvl5pPr>
            <a:lvl6pPr marL="1943100" indent="0">
              <a:buNone/>
              <a:defRPr sz="765"/>
            </a:lvl6pPr>
            <a:lvl7pPr marL="2331720" indent="0">
              <a:buNone/>
              <a:defRPr sz="765"/>
            </a:lvl7pPr>
            <a:lvl8pPr marL="2720340" indent="0">
              <a:buNone/>
              <a:defRPr sz="765"/>
            </a:lvl8pPr>
            <a:lvl9pPr marL="3108960" indent="0">
              <a:buNone/>
              <a:defRPr sz="76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14690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3" y="7040880"/>
            <a:ext cx="5603187" cy="831216"/>
          </a:xfrm>
        </p:spPr>
        <p:txBody>
          <a:bodyPr anchor="b">
            <a:normAutofit/>
          </a:bodyPr>
          <a:lstStyle>
            <a:lvl1pPr algn="l">
              <a:defRPr sz="204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651053" y="931282"/>
            <a:ext cx="5603187" cy="5653956"/>
          </a:xfrm>
        </p:spPr>
        <p:txBody>
          <a:bodyPr anchor="t">
            <a:normAutofit/>
          </a:bodyPr>
          <a:lstStyle>
            <a:lvl1pPr marL="0" indent="0" algn="ctr">
              <a:buNone/>
              <a:defRPr sz="1360"/>
            </a:lvl1pPr>
            <a:lvl2pPr marL="388620" indent="0">
              <a:buNone/>
              <a:defRPr sz="1360"/>
            </a:lvl2pPr>
            <a:lvl3pPr marL="777240" indent="0">
              <a:buNone/>
              <a:defRPr sz="1360"/>
            </a:lvl3pPr>
            <a:lvl4pPr marL="1165860" indent="0">
              <a:buNone/>
              <a:defRPr sz="1360"/>
            </a:lvl4pPr>
            <a:lvl5pPr marL="1554480" indent="0">
              <a:buNone/>
              <a:defRPr sz="1360"/>
            </a:lvl5pPr>
            <a:lvl6pPr marL="1943100" indent="0">
              <a:buNone/>
              <a:defRPr sz="1360"/>
            </a:lvl6pPr>
            <a:lvl7pPr marL="2331720" indent="0">
              <a:buNone/>
              <a:defRPr sz="1360"/>
            </a:lvl7pPr>
            <a:lvl8pPr marL="2720340" indent="0">
              <a:buNone/>
              <a:defRPr sz="1360"/>
            </a:lvl8pPr>
            <a:lvl9pPr marL="3108960" indent="0">
              <a:buNone/>
              <a:defRPr sz="136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51053" y="7872096"/>
            <a:ext cx="5603187" cy="724111"/>
          </a:xfrm>
        </p:spPr>
        <p:txBody>
          <a:bodyPr>
            <a:normAutofit/>
          </a:bodyPr>
          <a:lstStyle>
            <a:lvl1pPr marL="0" indent="0">
              <a:buNone/>
              <a:defRPr sz="1020"/>
            </a:lvl1pPr>
            <a:lvl2pPr marL="388620" indent="0">
              <a:buNone/>
              <a:defRPr sz="1020"/>
            </a:lvl2pPr>
            <a:lvl3pPr marL="777240" indent="0">
              <a:buNone/>
              <a:defRPr sz="850"/>
            </a:lvl3pPr>
            <a:lvl4pPr marL="1165860" indent="0">
              <a:buNone/>
              <a:defRPr sz="765"/>
            </a:lvl4pPr>
            <a:lvl5pPr marL="1554480" indent="0">
              <a:buNone/>
              <a:defRPr sz="765"/>
            </a:lvl5pPr>
            <a:lvl6pPr marL="1943100" indent="0">
              <a:buNone/>
              <a:defRPr sz="765"/>
            </a:lvl6pPr>
            <a:lvl7pPr marL="2331720" indent="0">
              <a:buNone/>
              <a:defRPr sz="765"/>
            </a:lvl7pPr>
            <a:lvl8pPr marL="2720340" indent="0">
              <a:buNone/>
              <a:defRPr sz="765"/>
            </a:lvl8pPr>
            <a:lvl9pPr marL="3108960" indent="0">
              <a:buNone/>
              <a:defRPr sz="76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7202302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4544" y="7308530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3450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3" y="894080"/>
            <a:ext cx="5603187" cy="4571659"/>
          </a:xfrm>
        </p:spPr>
        <p:txBody>
          <a:bodyPr anchor="ctr">
            <a:normAutofit/>
          </a:bodyPr>
          <a:lstStyle>
            <a:lvl1pPr algn="l">
              <a:defRPr sz="408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51053" y="6385934"/>
            <a:ext cx="5603187" cy="2281934"/>
          </a:xfrm>
        </p:spPr>
        <p:txBody>
          <a:bodyPr anchor="ctr">
            <a:normAutofit/>
          </a:bodyPr>
          <a:lstStyle>
            <a:lvl1pPr marL="0" indent="0" algn="l">
              <a:buNone/>
              <a:defRPr sz="153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8862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4644240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544" y="4758073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4335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9905" y="894080"/>
            <a:ext cx="5193149" cy="4246880"/>
          </a:xfrm>
        </p:spPr>
        <p:txBody>
          <a:bodyPr anchor="ctr">
            <a:normAutofit/>
          </a:bodyPr>
          <a:lstStyle>
            <a:lvl1pPr algn="l">
              <a:defRPr sz="408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053576" y="5140960"/>
            <a:ext cx="4805805" cy="5588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36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88620" indent="0">
              <a:buFontTx/>
              <a:buNone/>
              <a:defRPr/>
            </a:lvl2pPr>
            <a:lvl3pPr marL="777240" indent="0">
              <a:buFontTx/>
              <a:buNone/>
              <a:defRPr/>
            </a:lvl3pPr>
            <a:lvl4pPr marL="1165860" indent="0">
              <a:buFontTx/>
              <a:buNone/>
              <a:defRPr/>
            </a:lvl4pPr>
            <a:lvl5pPr marL="155448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51053" y="6385934"/>
            <a:ext cx="5603187" cy="2281934"/>
          </a:xfrm>
        </p:spPr>
        <p:txBody>
          <a:bodyPr anchor="ctr">
            <a:normAutofit/>
          </a:bodyPr>
          <a:lstStyle>
            <a:lvl1pPr marL="0" indent="0" algn="l">
              <a:buNone/>
              <a:defRPr sz="153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8862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49" y="4644240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544" y="4758073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  <p:sp>
        <p:nvSpPr>
          <p:cNvPr id="14" name="TextBox 13"/>
          <p:cNvSpPr txBox="1"/>
          <p:nvPr/>
        </p:nvSpPr>
        <p:spPr>
          <a:xfrm>
            <a:off x="1537069" y="950408"/>
            <a:ext cx="388721" cy="857671"/>
          </a:xfrm>
          <a:prstGeom prst="rect">
            <a:avLst/>
          </a:prstGeom>
        </p:spPr>
        <p:txBody>
          <a:bodyPr vert="horz" lIns="77724" tIns="38862" rIns="77724" bIns="38862" rtlCol="0" anchor="ctr">
            <a:noAutofit/>
          </a:bodyPr>
          <a:lstStyle/>
          <a:p>
            <a:pPr lvl="0"/>
            <a:r>
              <a:rPr lang="en-US" sz="68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44104" y="4261116"/>
            <a:ext cx="388721" cy="857671"/>
          </a:xfrm>
          <a:prstGeom prst="rect">
            <a:avLst/>
          </a:prstGeom>
        </p:spPr>
        <p:txBody>
          <a:bodyPr vert="horz" lIns="77724" tIns="38862" rIns="77724" bIns="38862" rtlCol="0" anchor="ctr">
            <a:noAutofit/>
          </a:bodyPr>
          <a:lstStyle/>
          <a:p>
            <a:pPr lvl="0"/>
            <a:r>
              <a:rPr lang="en-US" sz="68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667436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3" y="3576322"/>
            <a:ext cx="5603187" cy="3996439"/>
          </a:xfrm>
        </p:spPr>
        <p:txBody>
          <a:bodyPr anchor="b">
            <a:normAutofit/>
          </a:bodyPr>
          <a:lstStyle>
            <a:lvl1pPr algn="l">
              <a:defRPr sz="408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51053" y="7599680"/>
            <a:ext cx="5603187" cy="10701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49" y="7202302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4544" y="7308530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42851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859905" y="894080"/>
            <a:ext cx="5193149" cy="4246880"/>
          </a:xfrm>
        </p:spPr>
        <p:txBody>
          <a:bodyPr anchor="ctr">
            <a:normAutofit/>
          </a:bodyPr>
          <a:lstStyle>
            <a:lvl1pPr algn="l">
              <a:defRPr sz="408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51053" y="6370320"/>
            <a:ext cx="5685048" cy="122936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040">
                <a:solidFill>
                  <a:schemeClr val="accent1"/>
                </a:solidFill>
              </a:defRPr>
            </a:lvl1pPr>
            <a:lvl2pPr marL="388620" indent="0">
              <a:buFontTx/>
              <a:buNone/>
              <a:defRPr/>
            </a:lvl2pPr>
            <a:lvl3pPr marL="777240" indent="0">
              <a:buFontTx/>
              <a:buNone/>
              <a:defRPr/>
            </a:lvl3pPr>
            <a:lvl4pPr marL="1165860" indent="0">
              <a:buFontTx/>
              <a:buNone/>
              <a:defRPr/>
            </a:lvl4pPr>
            <a:lvl5pPr marL="155448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51053" y="7599680"/>
            <a:ext cx="5685048" cy="10701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49" y="7202302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4544" y="7308530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  <p:sp>
        <p:nvSpPr>
          <p:cNvPr id="11" name="TextBox 10"/>
          <p:cNvSpPr txBox="1"/>
          <p:nvPr/>
        </p:nvSpPr>
        <p:spPr>
          <a:xfrm>
            <a:off x="1537069" y="950408"/>
            <a:ext cx="388721" cy="857671"/>
          </a:xfrm>
          <a:prstGeom prst="rect">
            <a:avLst/>
          </a:prstGeom>
        </p:spPr>
        <p:txBody>
          <a:bodyPr vert="horz" lIns="77724" tIns="38862" rIns="77724" bIns="38862" rtlCol="0" anchor="ctr">
            <a:noAutofit/>
          </a:bodyPr>
          <a:lstStyle/>
          <a:p>
            <a:pPr lvl="0"/>
            <a:r>
              <a:rPr lang="en-US" sz="68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944104" y="4261116"/>
            <a:ext cx="388721" cy="857671"/>
          </a:xfrm>
          <a:prstGeom prst="rect">
            <a:avLst/>
          </a:prstGeom>
        </p:spPr>
        <p:txBody>
          <a:bodyPr vert="horz" lIns="77724" tIns="38862" rIns="77724" bIns="38862" rtlCol="0" anchor="ctr">
            <a:noAutofit/>
          </a:bodyPr>
          <a:lstStyle/>
          <a:p>
            <a:pPr lvl="0"/>
            <a:r>
              <a:rPr lang="en-US" sz="68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850918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4" y="920197"/>
            <a:ext cx="5603186" cy="4224029"/>
          </a:xfrm>
        </p:spPr>
        <p:txBody>
          <a:bodyPr anchor="ctr">
            <a:normAutofit/>
          </a:bodyPr>
          <a:lstStyle>
            <a:lvl1pPr algn="l">
              <a:defRPr sz="408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51053" y="6370320"/>
            <a:ext cx="5603187" cy="122936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040">
                <a:solidFill>
                  <a:schemeClr val="accent1"/>
                </a:solidFill>
              </a:defRPr>
            </a:lvl1pPr>
            <a:lvl2pPr marL="388620" indent="0">
              <a:buFontTx/>
              <a:buNone/>
              <a:defRPr/>
            </a:lvl2pPr>
            <a:lvl3pPr marL="777240" indent="0">
              <a:buFontTx/>
              <a:buNone/>
              <a:defRPr/>
            </a:lvl3pPr>
            <a:lvl4pPr marL="1165860" indent="0">
              <a:buFontTx/>
              <a:buNone/>
              <a:defRPr/>
            </a:lvl4pPr>
            <a:lvl5pPr marL="155448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51053" y="7599680"/>
            <a:ext cx="5603187" cy="10701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7202302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4544" y="7308530"/>
            <a:ext cx="497231" cy="535517"/>
          </a:xfrm>
        </p:spPr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569237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9713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846755" y="920196"/>
            <a:ext cx="1407712" cy="7749598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51054" y="920196"/>
            <a:ext cx="4008896" cy="774959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9" y="1043085"/>
            <a:ext cx="1154603" cy="74507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09095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335280"/>
            <a:ext cx="1684020" cy="9736654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17358" y="418"/>
            <a:ext cx="1659431" cy="10051020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55448" cy="100584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53420" y="915361"/>
            <a:ext cx="5600820" cy="187863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51053" y="3129280"/>
            <a:ext cx="5603187" cy="5699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6540" y="8998132"/>
            <a:ext cx="651423" cy="5429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51053" y="8999187"/>
            <a:ext cx="485901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434544" y="1155416"/>
            <a:ext cx="497231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00">
                <a:solidFill>
                  <a:srgbClr val="FEFFFF"/>
                </a:solidFill>
              </a:defRPr>
            </a:lvl1pPr>
          </a:lstStyle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55604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</p:sldLayoutIdLst>
  <p:txStyles>
    <p:titleStyle>
      <a:lvl1pPr algn="l" defTabSz="388620" rtl="0" eaLnBrk="1" latinLnBrk="0" hangingPunct="1">
        <a:spcBef>
          <a:spcPct val="0"/>
        </a:spcBef>
        <a:buNone/>
        <a:defRPr sz="306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91465" indent="-291465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53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31508" indent="-242888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36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7155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19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36017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74879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13741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52603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91465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30327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321056"/>
            <a:ext cx="5973445" cy="413956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745614" marR="1741170" algn="ctr">
              <a:lnSpc>
                <a:spcPts val="1400"/>
              </a:lnSpc>
              <a:spcBef>
                <a:spcPts val="180"/>
              </a:spcBef>
            </a:pPr>
            <a:r>
              <a:rPr sz="1200" b="1" spc="85" dirty="0">
                <a:latin typeface="Cambria"/>
                <a:cs typeface="Cambria"/>
              </a:rPr>
              <a:t>Computer</a:t>
            </a:r>
            <a:r>
              <a:rPr sz="1200" b="1" spc="114" dirty="0">
                <a:latin typeface="Cambria"/>
                <a:cs typeface="Cambria"/>
              </a:rPr>
              <a:t> </a:t>
            </a:r>
            <a:r>
              <a:rPr sz="1200" b="1" spc="105" dirty="0">
                <a:latin typeface="Cambria"/>
                <a:cs typeface="Cambria"/>
              </a:rPr>
              <a:t>System</a:t>
            </a:r>
            <a:r>
              <a:rPr sz="1200" b="1" spc="110" dirty="0">
                <a:latin typeface="Cambria"/>
                <a:cs typeface="Cambria"/>
              </a:rPr>
              <a:t> </a:t>
            </a:r>
            <a:r>
              <a:rPr sz="1200" b="1" spc="70" dirty="0">
                <a:latin typeface="Cambria"/>
                <a:cs typeface="Cambria"/>
              </a:rPr>
              <a:t>Architecture </a:t>
            </a:r>
            <a:r>
              <a:rPr sz="1200" b="1" spc="-245" dirty="0">
                <a:latin typeface="Cambria"/>
                <a:cs typeface="Cambria"/>
              </a:rPr>
              <a:t> </a:t>
            </a:r>
            <a:r>
              <a:rPr sz="1200" b="1" spc="95" dirty="0">
                <a:latin typeface="Cambria"/>
                <a:cs typeface="Cambria"/>
              </a:rPr>
              <a:t>COMP201Th</a:t>
            </a:r>
            <a:endParaRPr sz="1200">
              <a:latin typeface="Cambria"/>
              <a:cs typeface="Cambria"/>
            </a:endParaRPr>
          </a:p>
          <a:p>
            <a:pPr algn="ctr">
              <a:lnSpc>
                <a:spcPts val="1360"/>
              </a:lnSpc>
            </a:pPr>
            <a:r>
              <a:rPr sz="1200" b="1" spc="80" dirty="0">
                <a:latin typeface="Cambria"/>
                <a:cs typeface="Cambria"/>
              </a:rPr>
              <a:t>Unit:</a:t>
            </a:r>
            <a:r>
              <a:rPr sz="1200" b="1" spc="95" dirty="0">
                <a:latin typeface="Cambria"/>
                <a:cs typeface="Cambria"/>
              </a:rPr>
              <a:t> </a:t>
            </a:r>
            <a:r>
              <a:rPr sz="1200" b="1" spc="80" dirty="0">
                <a:latin typeface="Cambria"/>
                <a:cs typeface="Cambria"/>
              </a:rPr>
              <a:t>2</a:t>
            </a:r>
            <a:endParaRPr sz="1200">
              <a:latin typeface="Cambria"/>
              <a:cs typeface="Cambria"/>
            </a:endParaRPr>
          </a:p>
          <a:p>
            <a:pPr algn="ctr">
              <a:lnSpc>
                <a:spcPts val="1420"/>
              </a:lnSpc>
            </a:pPr>
            <a:r>
              <a:rPr sz="1200" b="1" spc="75" dirty="0">
                <a:latin typeface="Cambria"/>
                <a:cs typeface="Cambria"/>
              </a:rPr>
              <a:t>Basic</a:t>
            </a:r>
            <a:r>
              <a:rPr sz="1200" b="1" spc="130" dirty="0">
                <a:latin typeface="Cambria"/>
                <a:cs typeface="Cambria"/>
              </a:rPr>
              <a:t> </a:t>
            </a:r>
            <a:r>
              <a:rPr sz="1200" b="1" spc="85" dirty="0">
                <a:latin typeface="Cambria"/>
                <a:cs typeface="Cambria"/>
              </a:rPr>
              <a:t>Computer</a:t>
            </a:r>
            <a:r>
              <a:rPr sz="1200" b="1" spc="140" dirty="0">
                <a:latin typeface="Cambria"/>
                <a:cs typeface="Cambria"/>
              </a:rPr>
              <a:t> </a:t>
            </a:r>
            <a:r>
              <a:rPr sz="1200" b="1" spc="70" dirty="0">
                <a:latin typeface="Cambria"/>
                <a:cs typeface="Cambria"/>
              </a:rPr>
              <a:t>Organization</a:t>
            </a:r>
            <a:r>
              <a:rPr sz="1200" b="1" spc="140" dirty="0">
                <a:latin typeface="Cambria"/>
                <a:cs typeface="Cambria"/>
              </a:rPr>
              <a:t> </a:t>
            </a:r>
            <a:r>
              <a:rPr sz="1200" b="1" spc="60" dirty="0">
                <a:latin typeface="Cambria"/>
                <a:cs typeface="Cambria"/>
              </a:rPr>
              <a:t>and</a:t>
            </a:r>
            <a:r>
              <a:rPr sz="1200" b="1" spc="130" dirty="0">
                <a:latin typeface="Cambria"/>
                <a:cs typeface="Cambria"/>
              </a:rPr>
              <a:t> </a:t>
            </a:r>
            <a:r>
              <a:rPr sz="1200" b="1" spc="70" dirty="0">
                <a:latin typeface="Cambria"/>
                <a:cs typeface="Cambria"/>
              </a:rPr>
              <a:t>Design</a:t>
            </a:r>
            <a:endParaRPr sz="1200">
              <a:latin typeface="Cambria"/>
              <a:cs typeface="Cambria"/>
            </a:endParaRPr>
          </a:p>
          <a:p>
            <a:pPr algn="ctr">
              <a:lnSpc>
                <a:spcPct val="100000"/>
              </a:lnSpc>
              <a:spcBef>
                <a:spcPts val="969"/>
              </a:spcBef>
            </a:pPr>
            <a:r>
              <a:rPr sz="1200" b="1" spc="70" dirty="0">
                <a:latin typeface="Cambria"/>
                <a:cs typeface="Cambria"/>
              </a:rPr>
              <a:t>Lecture:</a:t>
            </a:r>
            <a:r>
              <a:rPr sz="1200" b="1" spc="100" dirty="0">
                <a:latin typeface="Cambria"/>
                <a:cs typeface="Cambria"/>
              </a:rPr>
              <a:t> </a:t>
            </a:r>
            <a:r>
              <a:rPr sz="1200" b="1" spc="80" dirty="0">
                <a:latin typeface="Cambria"/>
                <a:cs typeface="Cambria"/>
              </a:rPr>
              <a:t>4</a:t>
            </a:r>
            <a:endParaRPr sz="1200">
              <a:latin typeface="Cambria"/>
              <a:cs typeface="Cambria"/>
            </a:endParaRPr>
          </a:p>
          <a:p>
            <a:pPr algn="ctr">
              <a:lnSpc>
                <a:spcPct val="100000"/>
              </a:lnSpc>
              <a:spcBef>
                <a:spcPts val="975"/>
              </a:spcBef>
            </a:pPr>
            <a:r>
              <a:rPr sz="1200" b="1" spc="65" dirty="0">
                <a:latin typeface="Cambria"/>
                <a:cs typeface="Cambria"/>
              </a:rPr>
              <a:t>General</a:t>
            </a:r>
            <a:r>
              <a:rPr sz="1200" b="1" spc="125" dirty="0">
                <a:latin typeface="Cambria"/>
                <a:cs typeface="Cambria"/>
              </a:rPr>
              <a:t> </a:t>
            </a:r>
            <a:r>
              <a:rPr sz="1200" b="1" spc="70" dirty="0">
                <a:latin typeface="Cambria"/>
                <a:cs typeface="Cambria"/>
              </a:rPr>
              <a:t>Register</a:t>
            </a:r>
            <a:r>
              <a:rPr sz="1200" b="1" spc="125" dirty="0">
                <a:latin typeface="Cambria"/>
                <a:cs typeface="Cambria"/>
              </a:rPr>
              <a:t> </a:t>
            </a:r>
            <a:r>
              <a:rPr sz="1200" b="1" spc="70" dirty="0">
                <a:latin typeface="Cambria"/>
                <a:cs typeface="Cambria"/>
              </a:rPr>
              <a:t>Organization</a:t>
            </a:r>
            <a:endParaRPr sz="1200">
              <a:latin typeface="Cambria"/>
              <a:cs typeface="Cambria"/>
            </a:endParaRPr>
          </a:p>
          <a:p>
            <a:pPr>
              <a:lnSpc>
                <a:spcPct val="100000"/>
              </a:lnSpc>
            </a:pPr>
            <a:endParaRPr sz="1400">
              <a:latin typeface="Cambria"/>
              <a:cs typeface="Cambria"/>
            </a:endParaRPr>
          </a:p>
          <a:p>
            <a:pPr>
              <a:lnSpc>
                <a:spcPct val="100000"/>
              </a:lnSpc>
            </a:pPr>
            <a:endParaRPr sz="1500">
              <a:latin typeface="Cambria"/>
              <a:cs typeface="Cambria"/>
            </a:endParaRPr>
          </a:p>
          <a:p>
            <a:pPr marL="12700" marR="5080" algn="just">
              <a:lnSpc>
                <a:spcPct val="97800"/>
              </a:lnSpc>
              <a:spcBef>
                <a:spcPts val="5"/>
              </a:spcBef>
            </a:pPr>
            <a:r>
              <a:rPr sz="1200" spc="65" dirty="0">
                <a:latin typeface="Cambria"/>
                <a:cs typeface="Cambria"/>
              </a:rPr>
              <a:t>Memory locations </a:t>
            </a:r>
            <a:r>
              <a:rPr sz="1200" spc="55" dirty="0">
                <a:latin typeface="Cambria"/>
                <a:cs typeface="Cambria"/>
              </a:rPr>
              <a:t>are </a:t>
            </a:r>
            <a:r>
              <a:rPr sz="1200" spc="60" dirty="0">
                <a:latin typeface="Cambria"/>
                <a:cs typeface="Cambria"/>
              </a:rPr>
              <a:t>needed </a:t>
            </a:r>
            <a:r>
              <a:rPr sz="1200" spc="25" dirty="0">
                <a:latin typeface="Cambria"/>
                <a:cs typeface="Cambria"/>
              </a:rPr>
              <a:t>for </a:t>
            </a:r>
            <a:r>
              <a:rPr sz="1200" spc="60" dirty="0">
                <a:latin typeface="Cambria"/>
                <a:cs typeface="Cambria"/>
              </a:rPr>
              <a:t>storing </a:t>
            </a:r>
            <a:r>
              <a:rPr sz="1200" spc="65" dirty="0">
                <a:latin typeface="Cambria"/>
                <a:cs typeface="Cambria"/>
              </a:rPr>
              <a:t>pointers, </a:t>
            </a:r>
            <a:r>
              <a:rPr sz="1200" spc="85" dirty="0">
                <a:latin typeface="Cambria"/>
                <a:cs typeface="Cambria"/>
              </a:rPr>
              <a:t>counters, </a:t>
            </a:r>
            <a:r>
              <a:rPr sz="1200" spc="70" dirty="0">
                <a:latin typeface="Cambria"/>
                <a:cs typeface="Cambria"/>
              </a:rPr>
              <a:t>return </a:t>
            </a:r>
            <a:r>
              <a:rPr sz="1200" spc="75" dirty="0">
                <a:latin typeface="Cambria"/>
                <a:cs typeface="Cambria"/>
              </a:rPr>
              <a:t>addresses, 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temporary </a:t>
            </a:r>
            <a:r>
              <a:rPr sz="1200" spc="70" dirty="0">
                <a:latin typeface="Cambria"/>
                <a:cs typeface="Cambria"/>
              </a:rPr>
              <a:t>results </a:t>
            </a:r>
            <a:r>
              <a:rPr sz="1200" spc="100" dirty="0">
                <a:latin typeface="Cambria"/>
                <a:cs typeface="Cambria"/>
              </a:rPr>
              <a:t>and </a:t>
            </a:r>
            <a:r>
              <a:rPr sz="1200" spc="55" dirty="0">
                <a:latin typeface="Cambria"/>
                <a:cs typeface="Cambria"/>
              </a:rPr>
              <a:t>partial </a:t>
            </a:r>
            <a:r>
              <a:rPr sz="1200" spc="70" dirty="0">
                <a:latin typeface="Cambria"/>
                <a:cs typeface="Cambria"/>
              </a:rPr>
              <a:t>products during </a:t>
            </a:r>
            <a:r>
              <a:rPr sz="1200" spc="65" dirty="0">
                <a:latin typeface="Cambria"/>
                <a:cs typeface="Cambria"/>
              </a:rPr>
              <a:t>operations. </a:t>
            </a:r>
            <a:r>
              <a:rPr sz="1200" spc="75" dirty="0">
                <a:latin typeface="Cambria"/>
                <a:cs typeface="Cambria"/>
              </a:rPr>
              <a:t>Having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45" dirty="0">
                <a:latin typeface="Cambria"/>
                <a:cs typeface="Cambria"/>
              </a:rPr>
              <a:t> </a:t>
            </a:r>
            <a:r>
              <a:rPr sz="1200" spc="30" dirty="0">
                <a:latin typeface="Cambria"/>
                <a:cs typeface="Cambria"/>
              </a:rPr>
              <a:t>refer</a:t>
            </a:r>
            <a:r>
              <a:rPr sz="1200" spc="35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 </a:t>
            </a:r>
            <a:r>
              <a:rPr sz="1200" spc="4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memory locations is </a:t>
            </a:r>
            <a:r>
              <a:rPr sz="1200" spc="60" dirty="0">
                <a:latin typeface="Cambria"/>
                <a:cs typeface="Cambria"/>
              </a:rPr>
              <a:t>time </a:t>
            </a:r>
            <a:r>
              <a:rPr sz="1200" spc="90" dirty="0">
                <a:latin typeface="Cambria"/>
                <a:cs typeface="Cambria"/>
              </a:rPr>
              <a:t>consuming </a:t>
            </a:r>
            <a:r>
              <a:rPr sz="1200" spc="85" dirty="0">
                <a:latin typeface="Cambria"/>
                <a:cs typeface="Cambria"/>
              </a:rPr>
              <a:t>because </a:t>
            </a:r>
            <a:r>
              <a:rPr sz="1200" spc="65" dirty="0">
                <a:latin typeface="Cambria"/>
                <a:cs typeface="Cambria"/>
              </a:rPr>
              <a:t>memory </a:t>
            </a:r>
            <a:r>
              <a:rPr sz="1200" spc="85" dirty="0">
                <a:latin typeface="Cambria"/>
                <a:cs typeface="Cambria"/>
              </a:rPr>
              <a:t>access </a:t>
            </a:r>
            <a:r>
              <a:rPr sz="1200" spc="65" dirty="0">
                <a:latin typeface="Cambria"/>
                <a:cs typeface="Cambria"/>
              </a:rPr>
              <a:t>is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80" dirty="0">
                <a:latin typeface="Cambria"/>
                <a:cs typeface="Cambria"/>
              </a:rPr>
              <a:t>most </a:t>
            </a:r>
            <a:r>
              <a:rPr sz="1200" spc="65" dirty="0">
                <a:latin typeface="Cambria"/>
                <a:cs typeface="Cambria"/>
              </a:rPr>
              <a:t>time- 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consuming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operation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computer.</a:t>
            </a:r>
            <a:endParaRPr sz="1200">
              <a:latin typeface="Cambria"/>
              <a:cs typeface="Cambria"/>
            </a:endParaRPr>
          </a:p>
          <a:p>
            <a:pPr marL="12700" marR="6350" indent="629285" algn="just">
              <a:lnSpc>
                <a:spcPts val="1410"/>
              </a:lnSpc>
              <a:spcBef>
                <a:spcPts val="1040"/>
              </a:spcBef>
            </a:pPr>
            <a:r>
              <a:rPr sz="1200" spc="35" dirty="0">
                <a:latin typeface="Cambria"/>
                <a:cs typeface="Cambria"/>
              </a:rPr>
              <a:t>It</a:t>
            </a:r>
            <a:r>
              <a:rPr sz="1200" spc="4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more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convenient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 </a:t>
            </a:r>
            <a:r>
              <a:rPr sz="1200" spc="55" dirty="0">
                <a:latin typeface="Cambria"/>
                <a:cs typeface="Cambria"/>
              </a:rPr>
              <a:t>more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efficient</a:t>
            </a:r>
            <a:r>
              <a:rPr sz="1200" spc="50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4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store</a:t>
            </a:r>
            <a:r>
              <a:rPr sz="1200" spc="5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these </a:t>
            </a:r>
            <a:r>
              <a:rPr sz="1200" spc="60" dirty="0">
                <a:latin typeface="Cambria"/>
                <a:cs typeface="Cambria"/>
              </a:rPr>
              <a:t>intermediate 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values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processor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registers.</a:t>
            </a:r>
            <a:endParaRPr sz="1200">
              <a:latin typeface="Cambria"/>
              <a:cs typeface="Cambria"/>
            </a:endParaRPr>
          </a:p>
          <a:p>
            <a:pPr marL="12700" marR="6985" indent="629285" algn="just">
              <a:lnSpc>
                <a:spcPct val="97800"/>
              </a:lnSpc>
              <a:spcBef>
                <a:spcPts val="960"/>
              </a:spcBef>
            </a:pPr>
            <a:r>
              <a:rPr sz="1200" spc="80" dirty="0">
                <a:latin typeface="Cambria"/>
                <a:cs typeface="Cambria"/>
              </a:rPr>
              <a:t>When </a:t>
            </a:r>
            <a:r>
              <a:rPr sz="1200" spc="110" dirty="0">
                <a:latin typeface="Cambria"/>
                <a:cs typeface="Cambria"/>
              </a:rPr>
              <a:t>a </a:t>
            </a:r>
            <a:r>
              <a:rPr sz="1200" spc="50" dirty="0">
                <a:latin typeface="Cambria"/>
                <a:cs typeface="Cambria"/>
              </a:rPr>
              <a:t>large </a:t>
            </a:r>
            <a:r>
              <a:rPr sz="1200" spc="85" dirty="0">
                <a:latin typeface="Cambria"/>
                <a:cs typeface="Cambria"/>
              </a:rPr>
              <a:t>number </a:t>
            </a:r>
            <a:r>
              <a:rPr sz="1200" spc="25" dirty="0">
                <a:latin typeface="Cambria"/>
                <a:cs typeface="Cambria"/>
              </a:rPr>
              <a:t>of </a:t>
            </a:r>
            <a:r>
              <a:rPr sz="1200" spc="50" dirty="0">
                <a:latin typeface="Cambria"/>
                <a:cs typeface="Cambria"/>
              </a:rPr>
              <a:t>registers </a:t>
            </a:r>
            <a:r>
              <a:rPr sz="1200" spc="55" dirty="0">
                <a:latin typeface="Cambria"/>
                <a:cs typeface="Cambria"/>
              </a:rPr>
              <a:t>are </a:t>
            </a:r>
            <a:r>
              <a:rPr sz="1200" spc="75" dirty="0">
                <a:latin typeface="Cambria"/>
                <a:cs typeface="Cambria"/>
              </a:rPr>
              <a:t>included </a:t>
            </a:r>
            <a:r>
              <a:rPr sz="1200" spc="70" dirty="0">
                <a:latin typeface="Cambria"/>
                <a:cs typeface="Cambria"/>
              </a:rPr>
              <a:t>in the </a:t>
            </a:r>
            <a:r>
              <a:rPr sz="1200" spc="140" dirty="0">
                <a:latin typeface="Cambria"/>
                <a:cs typeface="Cambria"/>
              </a:rPr>
              <a:t>CPU, </a:t>
            </a:r>
            <a:r>
              <a:rPr sz="1200" spc="35" dirty="0">
                <a:latin typeface="Cambria"/>
                <a:cs typeface="Cambria"/>
              </a:rPr>
              <a:t>it </a:t>
            </a:r>
            <a:r>
              <a:rPr sz="1200" spc="65" dirty="0">
                <a:latin typeface="Cambria"/>
                <a:cs typeface="Cambria"/>
              </a:rPr>
              <a:t>is </a:t>
            </a:r>
            <a:r>
              <a:rPr sz="1200" spc="80" dirty="0">
                <a:latin typeface="Cambria"/>
                <a:cs typeface="Cambria"/>
              </a:rPr>
              <a:t>most </a:t>
            </a:r>
            <a:r>
              <a:rPr sz="1200" spc="85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efficient</a:t>
            </a:r>
            <a:r>
              <a:rPr sz="1200" spc="50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4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connect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them</a:t>
            </a:r>
            <a:r>
              <a:rPr sz="1200" spc="9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through</a:t>
            </a:r>
            <a:r>
              <a:rPr sz="1200" spc="85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common</a:t>
            </a:r>
            <a:r>
              <a:rPr sz="1200" spc="95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bus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system.</a:t>
            </a:r>
            <a:r>
              <a:rPr sz="1200" spc="9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registers </a:t>
            </a:r>
            <a:r>
              <a:rPr sz="1200" spc="55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communicate </a:t>
            </a:r>
            <a:r>
              <a:rPr sz="1200" spc="50" dirty="0">
                <a:latin typeface="Cambria"/>
                <a:cs typeface="Cambria"/>
              </a:rPr>
              <a:t>with </a:t>
            </a:r>
            <a:r>
              <a:rPr sz="1200" spc="85" dirty="0">
                <a:latin typeface="Cambria"/>
                <a:cs typeface="Cambria"/>
              </a:rPr>
              <a:t>each </a:t>
            </a:r>
            <a:r>
              <a:rPr sz="1200" spc="50" dirty="0">
                <a:latin typeface="Cambria"/>
                <a:cs typeface="Cambria"/>
              </a:rPr>
              <a:t>other </a:t>
            </a:r>
            <a:r>
              <a:rPr sz="1200" spc="65" dirty="0">
                <a:latin typeface="Cambria"/>
                <a:cs typeface="Cambria"/>
              </a:rPr>
              <a:t>not </a:t>
            </a:r>
            <a:r>
              <a:rPr sz="1200" spc="55" dirty="0">
                <a:latin typeface="Cambria"/>
                <a:cs typeface="Cambria"/>
              </a:rPr>
              <a:t>only </a:t>
            </a:r>
            <a:r>
              <a:rPr sz="1200" spc="20" dirty="0">
                <a:latin typeface="Cambria"/>
                <a:cs typeface="Cambria"/>
              </a:rPr>
              <a:t>for </a:t>
            </a:r>
            <a:r>
              <a:rPr sz="1200" spc="45" dirty="0">
                <a:latin typeface="Cambria"/>
                <a:cs typeface="Cambria"/>
              </a:rPr>
              <a:t>direct </a:t>
            </a:r>
            <a:r>
              <a:rPr sz="1200" spc="80" dirty="0">
                <a:latin typeface="Cambria"/>
                <a:cs typeface="Cambria"/>
              </a:rPr>
              <a:t>data </a:t>
            </a:r>
            <a:r>
              <a:rPr sz="1200" spc="75" dirty="0">
                <a:latin typeface="Cambria"/>
                <a:cs typeface="Cambria"/>
              </a:rPr>
              <a:t>transfers, </a:t>
            </a:r>
            <a:r>
              <a:rPr sz="1200" spc="90" dirty="0">
                <a:latin typeface="Cambria"/>
                <a:cs typeface="Cambria"/>
              </a:rPr>
              <a:t>but </a:t>
            </a:r>
            <a:r>
              <a:rPr sz="1200" spc="65" dirty="0">
                <a:latin typeface="Cambria"/>
                <a:cs typeface="Cambria"/>
              </a:rPr>
              <a:t>also </a:t>
            </a:r>
            <a:r>
              <a:rPr sz="1200" spc="40" dirty="0">
                <a:latin typeface="Cambria"/>
                <a:cs typeface="Cambria"/>
              </a:rPr>
              <a:t>while </a:t>
            </a:r>
            <a:r>
              <a:rPr sz="1200" spc="4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performing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various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micro-operations.</a:t>
            </a:r>
            <a:endParaRPr sz="1200">
              <a:latin typeface="Cambria"/>
              <a:cs typeface="Cambria"/>
            </a:endParaRPr>
          </a:p>
          <a:p>
            <a:pPr marL="12700" algn="just">
              <a:lnSpc>
                <a:spcPct val="100000"/>
              </a:lnSpc>
              <a:spcBef>
                <a:spcPts val="975"/>
              </a:spcBef>
            </a:pPr>
            <a:r>
              <a:rPr sz="1200" spc="65" dirty="0">
                <a:latin typeface="Cambria"/>
                <a:cs typeface="Cambria"/>
              </a:rPr>
              <a:t>A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bus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organization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for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seven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40" dirty="0">
                <a:latin typeface="Cambria"/>
                <a:cs typeface="Cambria"/>
              </a:rPr>
              <a:t>CPU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registers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as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shown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35" dirty="0">
                <a:latin typeface="Cambria"/>
                <a:cs typeface="Cambria"/>
              </a:rPr>
              <a:t>below: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04" y="7980426"/>
            <a:ext cx="5969635" cy="149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200" spc="60" dirty="0">
                <a:latin typeface="Cambria"/>
                <a:cs typeface="Cambria"/>
              </a:rPr>
              <a:t>Fig: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General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Register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Organization</a:t>
            </a:r>
            <a:endParaRPr sz="1200">
              <a:latin typeface="Cambria"/>
              <a:cs typeface="Cambria"/>
            </a:endParaRPr>
          </a:p>
          <a:p>
            <a:pPr>
              <a:lnSpc>
                <a:spcPct val="100000"/>
              </a:lnSpc>
            </a:pPr>
            <a:endParaRPr sz="14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500">
              <a:latin typeface="Cambria"/>
              <a:cs typeface="Cambria"/>
            </a:endParaRPr>
          </a:p>
          <a:p>
            <a:pPr marL="12700" marR="6350">
              <a:lnSpc>
                <a:spcPts val="1420"/>
              </a:lnSpc>
            </a:pP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175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output</a:t>
            </a:r>
            <a:r>
              <a:rPr sz="1200" spc="175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75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each</a:t>
            </a:r>
            <a:r>
              <a:rPr sz="1200" spc="175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register</a:t>
            </a:r>
            <a:r>
              <a:rPr sz="1200" spc="18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75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connected</a:t>
            </a:r>
            <a:r>
              <a:rPr sz="1200" spc="165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175" dirty="0">
                <a:latin typeface="Cambria"/>
                <a:cs typeface="Cambria"/>
              </a:rPr>
              <a:t> </a:t>
            </a:r>
            <a:r>
              <a:rPr sz="1200" spc="30" dirty="0">
                <a:latin typeface="Cambria"/>
                <a:cs typeface="Cambria"/>
              </a:rPr>
              <a:t>two</a:t>
            </a:r>
            <a:r>
              <a:rPr sz="1200" spc="18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multiplexers</a:t>
            </a:r>
            <a:r>
              <a:rPr sz="1200" spc="17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(MUX)</a:t>
            </a:r>
            <a:r>
              <a:rPr sz="1200" spc="175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17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form</a:t>
            </a:r>
            <a:r>
              <a:rPr sz="1200" spc="18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30" dirty="0">
                <a:latin typeface="Cambria"/>
                <a:cs typeface="Cambria"/>
              </a:rPr>
              <a:t>two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95" dirty="0">
                <a:latin typeface="Cambria"/>
                <a:cs typeface="Cambria"/>
              </a:rPr>
              <a:t>buses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A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45" dirty="0">
                <a:latin typeface="Cambria"/>
                <a:cs typeface="Cambria"/>
              </a:rPr>
              <a:t>B.</a:t>
            </a:r>
            <a:endParaRPr sz="1200">
              <a:latin typeface="Cambria"/>
              <a:cs typeface="Cambria"/>
            </a:endParaRPr>
          </a:p>
          <a:p>
            <a:pPr marL="469265" marR="5080" indent="-228600">
              <a:lnSpc>
                <a:spcPts val="1420"/>
              </a:lnSpc>
              <a:spcBef>
                <a:spcPts val="1045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33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selection</a:t>
            </a:r>
            <a:r>
              <a:rPr sz="1200" spc="33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lines</a:t>
            </a:r>
            <a:r>
              <a:rPr sz="1200" spc="34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</a:t>
            </a:r>
            <a:r>
              <a:rPr sz="1200" spc="335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each</a:t>
            </a:r>
            <a:r>
              <a:rPr sz="1200" spc="33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multiplexer</a:t>
            </a:r>
            <a:r>
              <a:rPr sz="1200" spc="32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select</a:t>
            </a:r>
            <a:r>
              <a:rPr sz="1200" spc="33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one</a:t>
            </a:r>
            <a:r>
              <a:rPr sz="1200" spc="335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register</a:t>
            </a:r>
            <a:r>
              <a:rPr sz="1200" spc="34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or</a:t>
            </a:r>
            <a:r>
              <a:rPr sz="1200" spc="5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335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input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data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for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particular</a:t>
            </a:r>
            <a:r>
              <a:rPr sz="1200" spc="114" dirty="0">
                <a:latin typeface="Cambria"/>
                <a:cs typeface="Cambria"/>
              </a:rPr>
              <a:t> bus.</a:t>
            </a:r>
            <a:endParaRPr sz="1200">
              <a:latin typeface="Cambria"/>
              <a:cs typeface="Cambri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1919" y="4579620"/>
            <a:ext cx="5871468" cy="31153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330200"/>
            <a:ext cx="5972175" cy="545973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469265" marR="10795" indent="-228600" algn="just">
              <a:lnSpc>
                <a:spcPts val="1420"/>
              </a:lnSpc>
              <a:spcBef>
                <a:spcPts val="160"/>
              </a:spcBef>
              <a:buFont typeface="Symbol"/>
              <a:buChar char=""/>
              <a:tabLst>
                <a:tab pos="469900" algn="l"/>
              </a:tabLst>
            </a:pPr>
            <a:r>
              <a:rPr sz="1200" spc="60" dirty="0">
                <a:latin typeface="Cambria"/>
                <a:cs typeface="Cambria"/>
              </a:rPr>
              <a:t>The </a:t>
            </a:r>
            <a:r>
              <a:rPr sz="1200" spc="65" dirty="0">
                <a:latin typeface="Cambria"/>
                <a:cs typeface="Cambria"/>
              </a:rPr>
              <a:t>A </a:t>
            </a:r>
            <a:r>
              <a:rPr sz="1200" spc="100" dirty="0">
                <a:latin typeface="Cambria"/>
                <a:cs typeface="Cambria"/>
              </a:rPr>
              <a:t>and </a:t>
            </a:r>
            <a:r>
              <a:rPr sz="1200" spc="150" dirty="0">
                <a:latin typeface="Cambria"/>
                <a:cs typeface="Cambria"/>
              </a:rPr>
              <a:t>B </a:t>
            </a:r>
            <a:r>
              <a:rPr sz="1200" spc="95" dirty="0">
                <a:latin typeface="Cambria"/>
                <a:cs typeface="Cambria"/>
              </a:rPr>
              <a:t>buses </a:t>
            </a:r>
            <a:r>
              <a:rPr sz="1200" spc="50" dirty="0">
                <a:latin typeface="Cambria"/>
                <a:cs typeface="Cambria"/>
              </a:rPr>
              <a:t>form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85" dirty="0">
                <a:latin typeface="Cambria"/>
                <a:cs typeface="Cambria"/>
              </a:rPr>
              <a:t>inputs </a:t>
            </a:r>
            <a:r>
              <a:rPr sz="1200" spc="40" dirty="0">
                <a:latin typeface="Cambria"/>
                <a:cs typeface="Cambria"/>
              </a:rPr>
              <a:t>to </a:t>
            </a:r>
            <a:r>
              <a:rPr sz="1200" spc="110" dirty="0">
                <a:latin typeface="Cambria"/>
                <a:cs typeface="Cambria"/>
              </a:rPr>
              <a:t>a </a:t>
            </a:r>
            <a:r>
              <a:rPr sz="1200" spc="90" dirty="0">
                <a:latin typeface="Cambria"/>
                <a:cs typeface="Cambria"/>
              </a:rPr>
              <a:t>common </a:t>
            </a:r>
            <a:r>
              <a:rPr sz="1200" spc="60" dirty="0">
                <a:latin typeface="Cambria"/>
                <a:cs typeface="Cambria"/>
              </a:rPr>
              <a:t>arithmetic </a:t>
            </a:r>
            <a:r>
              <a:rPr sz="1200" spc="45" dirty="0">
                <a:latin typeface="Cambria"/>
                <a:cs typeface="Cambria"/>
              </a:rPr>
              <a:t>logic </a:t>
            </a:r>
            <a:r>
              <a:rPr sz="1200" spc="80" dirty="0">
                <a:latin typeface="Cambria"/>
                <a:cs typeface="Cambria"/>
              </a:rPr>
              <a:t>unit </a:t>
            </a:r>
            <a:r>
              <a:rPr sz="1200" spc="85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(ALU).</a:t>
            </a:r>
            <a:endParaRPr sz="1200">
              <a:latin typeface="Cambria"/>
              <a:cs typeface="Cambria"/>
            </a:endParaRPr>
          </a:p>
          <a:p>
            <a:pPr marL="469265" marR="7620" indent="-228600" algn="just">
              <a:lnSpc>
                <a:spcPts val="1420"/>
              </a:lnSpc>
              <a:spcBef>
                <a:spcPts val="55"/>
              </a:spcBef>
              <a:buFont typeface="Symbol"/>
              <a:buChar char=""/>
              <a:tabLst>
                <a:tab pos="469900" algn="l"/>
              </a:tabLst>
            </a:pP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operation</a:t>
            </a:r>
            <a:r>
              <a:rPr sz="1200" spc="5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selected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95" dirty="0">
                <a:latin typeface="Cambria"/>
                <a:cs typeface="Cambria"/>
              </a:rPr>
              <a:t>ALU</a:t>
            </a:r>
            <a:r>
              <a:rPr sz="1200" spc="10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determines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arithmetic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30" dirty="0">
                <a:latin typeface="Cambria"/>
                <a:cs typeface="Cambria"/>
              </a:rPr>
              <a:t>or</a:t>
            </a:r>
            <a:r>
              <a:rPr sz="1200" spc="35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logic </a:t>
            </a:r>
            <a:r>
              <a:rPr sz="1200" spc="5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micro-operation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that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be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performed.</a:t>
            </a:r>
            <a:endParaRPr sz="1200">
              <a:latin typeface="Cambria"/>
              <a:cs typeface="Cambria"/>
            </a:endParaRPr>
          </a:p>
          <a:p>
            <a:pPr marL="469265" marR="8890" indent="-228600" algn="just">
              <a:lnSpc>
                <a:spcPts val="1420"/>
              </a:lnSpc>
              <a:spcBef>
                <a:spcPts val="55"/>
              </a:spcBef>
              <a:buFont typeface="Symbol"/>
              <a:buChar char=""/>
              <a:tabLst>
                <a:tab pos="469900" algn="l"/>
              </a:tabLst>
            </a:pP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65" dirty="0">
                <a:latin typeface="Cambria"/>
                <a:cs typeface="Cambria"/>
              </a:rPr>
              <a:t> result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60" dirty="0">
                <a:latin typeface="Cambria"/>
                <a:cs typeface="Cambria"/>
              </a:rPr>
              <a:t>micro-operation</a:t>
            </a:r>
            <a:r>
              <a:rPr sz="1200" spc="65" dirty="0">
                <a:latin typeface="Cambria"/>
                <a:cs typeface="Cambria"/>
              </a:rPr>
              <a:t> is </a:t>
            </a:r>
            <a:r>
              <a:rPr sz="1200" spc="60" dirty="0">
                <a:latin typeface="Cambria"/>
                <a:cs typeface="Cambria"/>
              </a:rPr>
              <a:t>available  </a:t>
            </a:r>
            <a:r>
              <a:rPr sz="1200" spc="25" dirty="0">
                <a:latin typeface="Cambria"/>
                <a:cs typeface="Cambria"/>
              </a:rPr>
              <a:t>for  </a:t>
            </a:r>
            <a:r>
              <a:rPr sz="1200" spc="80" dirty="0">
                <a:latin typeface="Cambria"/>
                <a:cs typeface="Cambria"/>
              </a:rPr>
              <a:t>output </a:t>
            </a:r>
            <a:r>
              <a:rPr sz="1200" spc="85" dirty="0">
                <a:latin typeface="Cambria"/>
                <a:cs typeface="Cambria"/>
              </a:rPr>
              <a:t>data </a:t>
            </a:r>
            <a:r>
              <a:rPr sz="1200" spc="100" dirty="0">
                <a:latin typeface="Cambria"/>
                <a:cs typeface="Cambria"/>
              </a:rPr>
              <a:t>and </a:t>
            </a:r>
            <a:r>
              <a:rPr sz="1200" spc="65" dirty="0">
                <a:latin typeface="Cambria"/>
                <a:cs typeface="Cambria"/>
              </a:rPr>
              <a:t>also 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goes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into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inputs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all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register.</a:t>
            </a:r>
            <a:endParaRPr sz="1200">
              <a:latin typeface="Cambria"/>
              <a:cs typeface="Cambria"/>
            </a:endParaRPr>
          </a:p>
          <a:p>
            <a:pPr marL="469265" marR="5080" indent="-228600" algn="just">
              <a:lnSpc>
                <a:spcPct val="97800"/>
              </a:lnSpc>
              <a:spcBef>
                <a:spcPts val="20"/>
              </a:spcBef>
              <a:buFont typeface="Symbol"/>
              <a:buChar char=""/>
              <a:tabLst>
                <a:tab pos="469900" algn="l"/>
              </a:tabLst>
            </a:pPr>
            <a:r>
              <a:rPr sz="1200" spc="60" dirty="0">
                <a:latin typeface="Cambria"/>
                <a:cs typeface="Cambria"/>
              </a:rPr>
              <a:t>The </a:t>
            </a:r>
            <a:r>
              <a:rPr sz="1200" spc="45" dirty="0">
                <a:latin typeface="Cambria"/>
                <a:cs typeface="Cambria"/>
              </a:rPr>
              <a:t>register </a:t>
            </a:r>
            <a:r>
              <a:rPr sz="1200" spc="85" dirty="0">
                <a:latin typeface="Cambria"/>
                <a:cs typeface="Cambria"/>
              </a:rPr>
              <a:t>that </a:t>
            </a:r>
            <a:r>
              <a:rPr sz="1200" spc="45" dirty="0">
                <a:latin typeface="Cambria"/>
                <a:cs typeface="Cambria"/>
              </a:rPr>
              <a:t>received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65" dirty="0">
                <a:latin typeface="Cambria"/>
                <a:cs typeface="Cambria"/>
              </a:rPr>
              <a:t>information </a:t>
            </a:r>
            <a:r>
              <a:rPr sz="1200" spc="50" dirty="0">
                <a:latin typeface="Cambria"/>
                <a:cs typeface="Cambria"/>
              </a:rPr>
              <a:t>from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80" dirty="0">
                <a:latin typeface="Cambria"/>
                <a:cs typeface="Cambria"/>
              </a:rPr>
              <a:t>output </a:t>
            </a:r>
            <a:r>
              <a:rPr sz="1200" spc="114" dirty="0">
                <a:latin typeface="Cambria"/>
                <a:cs typeface="Cambria"/>
              </a:rPr>
              <a:t>bus </a:t>
            </a:r>
            <a:r>
              <a:rPr sz="1200" spc="65" dirty="0">
                <a:latin typeface="Cambria"/>
                <a:cs typeface="Cambria"/>
              </a:rPr>
              <a:t>is </a:t>
            </a:r>
            <a:r>
              <a:rPr sz="1200" spc="60" dirty="0">
                <a:latin typeface="Cambria"/>
                <a:cs typeface="Cambria"/>
              </a:rPr>
              <a:t>selected 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by </a:t>
            </a:r>
            <a:r>
              <a:rPr sz="1200" spc="110" dirty="0">
                <a:latin typeface="Cambria"/>
                <a:cs typeface="Cambria"/>
              </a:rPr>
              <a:t>a </a:t>
            </a:r>
            <a:r>
              <a:rPr sz="1200" spc="60" dirty="0">
                <a:latin typeface="Cambria"/>
                <a:cs typeface="Cambria"/>
              </a:rPr>
              <a:t>decoder. The </a:t>
            </a:r>
            <a:r>
              <a:rPr sz="1200" spc="50" dirty="0">
                <a:latin typeface="Cambria"/>
                <a:cs typeface="Cambria"/>
              </a:rPr>
              <a:t>decoder </a:t>
            </a:r>
            <a:r>
              <a:rPr sz="1200" spc="60" dirty="0">
                <a:latin typeface="Cambria"/>
                <a:cs typeface="Cambria"/>
              </a:rPr>
              <a:t>activates </a:t>
            </a:r>
            <a:r>
              <a:rPr sz="1200" spc="65" dirty="0">
                <a:latin typeface="Cambria"/>
                <a:cs typeface="Cambria"/>
              </a:rPr>
              <a:t>one </a:t>
            </a:r>
            <a:r>
              <a:rPr sz="1200" spc="25" dirty="0">
                <a:latin typeface="Cambria"/>
                <a:cs typeface="Cambria"/>
              </a:rPr>
              <a:t>of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45" dirty="0">
                <a:latin typeface="Cambria"/>
                <a:cs typeface="Cambria"/>
              </a:rPr>
              <a:t>register </a:t>
            </a:r>
            <a:r>
              <a:rPr sz="1200" spc="60" dirty="0">
                <a:latin typeface="Cambria"/>
                <a:cs typeface="Cambria"/>
              </a:rPr>
              <a:t>load </a:t>
            </a:r>
            <a:r>
              <a:rPr sz="1200" spc="95" dirty="0">
                <a:latin typeface="Cambria"/>
                <a:cs typeface="Cambria"/>
              </a:rPr>
              <a:t>inputs, </a:t>
            </a:r>
            <a:r>
              <a:rPr sz="1200" spc="110" dirty="0">
                <a:latin typeface="Cambria"/>
                <a:cs typeface="Cambria"/>
              </a:rPr>
              <a:t>thus 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providing</a:t>
            </a:r>
            <a:r>
              <a:rPr sz="1200" spc="5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 </a:t>
            </a:r>
            <a:r>
              <a:rPr sz="1200" spc="60" dirty="0">
                <a:latin typeface="Cambria"/>
                <a:cs typeface="Cambria"/>
              </a:rPr>
              <a:t>transfer </a:t>
            </a:r>
            <a:r>
              <a:rPr sz="1200" spc="85" dirty="0">
                <a:latin typeface="Cambria"/>
                <a:cs typeface="Cambria"/>
              </a:rPr>
              <a:t>path </a:t>
            </a:r>
            <a:r>
              <a:rPr sz="1200" spc="50" dirty="0">
                <a:latin typeface="Cambria"/>
                <a:cs typeface="Cambria"/>
              </a:rPr>
              <a:t>between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80" dirty="0">
                <a:latin typeface="Cambria"/>
                <a:cs typeface="Cambria"/>
              </a:rPr>
              <a:t>data </a:t>
            </a:r>
            <a:r>
              <a:rPr sz="1200" spc="70" dirty="0">
                <a:latin typeface="Cambria"/>
                <a:cs typeface="Cambria"/>
              </a:rPr>
              <a:t>in the </a:t>
            </a:r>
            <a:r>
              <a:rPr sz="1200" spc="80" dirty="0">
                <a:latin typeface="Cambria"/>
                <a:cs typeface="Cambria"/>
              </a:rPr>
              <a:t>output </a:t>
            </a:r>
            <a:r>
              <a:rPr sz="1200" spc="110" dirty="0">
                <a:latin typeface="Cambria"/>
                <a:cs typeface="Cambria"/>
              </a:rPr>
              <a:t>bus </a:t>
            </a:r>
            <a:r>
              <a:rPr sz="1200" spc="100" dirty="0">
                <a:latin typeface="Cambria"/>
                <a:cs typeface="Cambria"/>
              </a:rPr>
              <a:t>and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inputs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selected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destination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register.</a:t>
            </a:r>
            <a:endParaRPr sz="1200">
              <a:latin typeface="Cambria"/>
              <a:cs typeface="Cambria"/>
            </a:endParaRPr>
          </a:p>
          <a:p>
            <a:pPr marL="12700" marR="5080" algn="just">
              <a:lnSpc>
                <a:spcPct val="97900"/>
              </a:lnSpc>
              <a:spcBef>
                <a:spcPts val="1000"/>
              </a:spcBef>
            </a:pPr>
            <a:r>
              <a:rPr sz="1200" spc="60" dirty="0">
                <a:latin typeface="Cambria"/>
                <a:cs typeface="Cambria"/>
              </a:rPr>
              <a:t>The </a:t>
            </a:r>
            <a:r>
              <a:rPr sz="1200" spc="55" dirty="0">
                <a:latin typeface="Cambria"/>
                <a:cs typeface="Cambria"/>
              </a:rPr>
              <a:t>control </a:t>
            </a:r>
            <a:r>
              <a:rPr sz="1200" spc="80" dirty="0">
                <a:latin typeface="Cambria"/>
                <a:cs typeface="Cambria"/>
              </a:rPr>
              <a:t>unit </a:t>
            </a:r>
            <a:r>
              <a:rPr sz="1200" spc="85" dirty="0">
                <a:latin typeface="Cambria"/>
                <a:cs typeface="Cambria"/>
              </a:rPr>
              <a:t>that </a:t>
            </a:r>
            <a:r>
              <a:rPr sz="1200" spc="55" dirty="0">
                <a:latin typeface="Cambria"/>
                <a:cs typeface="Cambria"/>
              </a:rPr>
              <a:t>operates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140" dirty="0">
                <a:latin typeface="Cambria"/>
                <a:cs typeface="Cambria"/>
              </a:rPr>
              <a:t>CPU </a:t>
            </a:r>
            <a:r>
              <a:rPr sz="1200" spc="105" dirty="0">
                <a:latin typeface="Cambria"/>
                <a:cs typeface="Cambria"/>
              </a:rPr>
              <a:t>bus </a:t>
            </a:r>
            <a:r>
              <a:rPr sz="1200" spc="75" dirty="0">
                <a:latin typeface="Cambria"/>
                <a:cs typeface="Cambria"/>
              </a:rPr>
              <a:t>system </a:t>
            </a:r>
            <a:r>
              <a:rPr sz="1200" spc="60" dirty="0">
                <a:latin typeface="Cambria"/>
                <a:cs typeface="Cambria"/>
              </a:rPr>
              <a:t>directs </a:t>
            </a:r>
            <a:r>
              <a:rPr sz="1200" spc="65" dirty="0">
                <a:latin typeface="Cambria"/>
                <a:cs typeface="Cambria"/>
              </a:rPr>
              <a:t>the </a:t>
            </a:r>
            <a:r>
              <a:rPr sz="1200" spc="60" dirty="0">
                <a:latin typeface="Cambria"/>
                <a:cs typeface="Cambria"/>
              </a:rPr>
              <a:t>information </a:t>
            </a:r>
            <a:r>
              <a:rPr sz="1200" spc="20" dirty="0">
                <a:latin typeface="Cambria"/>
                <a:cs typeface="Cambria"/>
              </a:rPr>
              <a:t>flow </a:t>
            </a:r>
            <a:r>
              <a:rPr sz="1200" spc="25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through</a:t>
            </a:r>
            <a:r>
              <a:rPr sz="1200" spc="8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registers</a:t>
            </a:r>
            <a:r>
              <a:rPr sz="1200" spc="55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 </a:t>
            </a:r>
            <a:r>
              <a:rPr sz="1200" spc="95" dirty="0">
                <a:latin typeface="Cambria"/>
                <a:cs typeface="Cambria"/>
              </a:rPr>
              <a:t>ALU</a:t>
            </a:r>
            <a:r>
              <a:rPr sz="1200" spc="10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by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selecting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various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components</a:t>
            </a:r>
            <a:r>
              <a:rPr sz="1200" spc="8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system.</a:t>
            </a:r>
            <a:endParaRPr sz="1200">
              <a:latin typeface="Cambria"/>
              <a:cs typeface="Cambria"/>
            </a:endParaRPr>
          </a:p>
          <a:p>
            <a:pPr>
              <a:lnSpc>
                <a:spcPct val="100000"/>
              </a:lnSpc>
            </a:pPr>
            <a:endParaRPr sz="14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500">
              <a:latin typeface="Cambria"/>
              <a:cs typeface="Cambria"/>
            </a:endParaRPr>
          </a:p>
          <a:p>
            <a:pPr marL="12700" marR="8890" algn="just">
              <a:lnSpc>
                <a:spcPts val="1420"/>
              </a:lnSpc>
            </a:pPr>
            <a:r>
              <a:rPr sz="1200" b="1" spc="80" dirty="0">
                <a:latin typeface="Cambria"/>
                <a:cs typeface="Cambria"/>
              </a:rPr>
              <a:t>Control</a:t>
            </a:r>
            <a:r>
              <a:rPr sz="1200" b="1" spc="85" dirty="0">
                <a:latin typeface="Cambria"/>
                <a:cs typeface="Cambria"/>
              </a:rPr>
              <a:t> </a:t>
            </a:r>
            <a:r>
              <a:rPr sz="1200" b="1" spc="25" dirty="0">
                <a:latin typeface="Cambria"/>
                <a:cs typeface="Cambria"/>
              </a:rPr>
              <a:t>Word:</a:t>
            </a:r>
            <a:r>
              <a:rPr sz="1200" b="1" spc="3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There</a:t>
            </a:r>
            <a:r>
              <a:rPr sz="1200" spc="55" dirty="0">
                <a:latin typeface="Cambria"/>
                <a:cs typeface="Cambria"/>
              </a:rPr>
              <a:t> are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14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binary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selection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inputs</a:t>
            </a:r>
            <a:r>
              <a:rPr sz="1200" spc="9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</a:t>
            </a:r>
            <a:r>
              <a:rPr sz="1200" spc="75" dirty="0">
                <a:latin typeface="Cambria"/>
                <a:cs typeface="Cambria"/>
              </a:rPr>
              <a:t> the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unit, </a:t>
            </a:r>
            <a:r>
              <a:rPr sz="1200" spc="100" dirty="0">
                <a:latin typeface="Cambria"/>
                <a:cs typeface="Cambria"/>
              </a:rPr>
              <a:t>and </a:t>
            </a:r>
            <a:r>
              <a:rPr sz="1200" spc="55" dirty="0">
                <a:latin typeface="Cambria"/>
                <a:cs typeface="Cambria"/>
              </a:rPr>
              <a:t>their 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combined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value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specifies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control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word.</a:t>
            </a:r>
            <a:endParaRPr sz="1200">
              <a:latin typeface="Cambria"/>
              <a:cs typeface="Cambria"/>
            </a:endParaRPr>
          </a:p>
          <a:p>
            <a:pPr marL="12700" algn="just">
              <a:lnSpc>
                <a:spcPct val="100000"/>
              </a:lnSpc>
              <a:spcBef>
                <a:spcPts val="910"/>
              </a:spcBef>
            </a:pPr>
            <a:r>
              <a:rPr sz="1200" spc="35" dirty="0">
                <a:latin typeface="Cambria"/>
                <a:cs typeface="Cambria"/>
              </a:rPr>
              <a:t>It</a:t>
            </a:r>
            <a:r>
              <a:rPr sz="1200" spc="105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consists</a:t>
            </a:r>
            <a:r>
              <a:rPr sz="1200" spc="10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0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four</a:t>
            </a:r>
            <a:r>
              <a:rPr sz="1200" spc="10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fields:</a:t>
            </a:r>
            <a:endParaRPr sz="1200">
              <a:latin typeface="Cambria"/>
              <a:cs typeface="Cambria"/>
            </a:endParaRPr>
          </a:p>
          <a:p>
            <a:pPr marL="469265" indent="-228600">
              <a:lnSpc>
                <a:spcPct val="100000"/>
              </a:lnSpc>
              <a:spcBef>
                <a:spcPts val="1045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three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bits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25" dirty="0">
                <a:latin typeface="Cambria"/>
                <a:cs typeface="Cambria"/>
              </a:rPr>
              <a:t>SELA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select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source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register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for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3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A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input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ALU.</a:t>
            </a:r>
            <a:endParaRPr sz="1200">
              <a:latin typeface="Cambria"/>
              <a:cs typeface="Cambria"/>
            </a:endParaRPr>
          </a:p>
          <a:p>
            <a:pPr marL="469265" indent="-228600">
              <a:lnSpc>
                <a:spcPct val="100000"/>
              </a:lnSpc>
              <a:spcBef>
                <a:spcPts val="50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three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bits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50" dirty="0">
                <a:latin typeface="Cambria"/>
                <a:cs typeface="Cambria"/>
              </a:rPr>
              <a:t>SELB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select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register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for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50" dirty="0">
                <a:latin typeface="Cambria"/>
                <a:cs typeface="Cambria"/>
              </a:rPr>
              <a:t>B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input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ALU.</a:t>
            </a:r>
            <a:endParaRPr sz="1200">
              <a:latin typeface="Cambria"/>
              <a:cs typeface="Cambria"/>
            </a:endParaRPr>
          </a:p>
          <a:p>
            <a:pPr marL="469265" marR="12065" indent="-228600">
              <a:lnSpc>
                <a:spcPts val="1420"/>
              </a:lnSpc>
              <a:spcBef>
                <a:spcPts val="100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35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three</a:t>
            </a:r>
            <a:r>
              <a:rPr sz="1200" spc="34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bits</a:t>
            </a:r>
            <a:r>
              <a:rPr sz="1200" spc="35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150" dirty="0">
                <a:latin typeface="Cambria"/>
                <a:cs typeface="Cambria"/>
              </a:rPr>
              <a:t>SELD</a:t>
            </a:r>
            <a:r>
              <a:rPr sz="1200" spc="34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select</a:t>
            </a:r>
            <a:r>
              <a:rPr sz="1200" spc="345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35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destination</a:t>
            </a:r>
            <a:r>
              <a:rPr sz="1200" spc="345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register</a:t>
            </a:r>
            <a:r>
              <a:rPr sz="1200" spc="345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using</a:t>
            </a:r>
            <a:r>
              <a:rPr sz="1200" spc="36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34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decoder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and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its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seven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load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outputs.</a:t>
            </a:r>
            <a:endParaRPr sz="1200">
              <a:latin typeface="Cambria"/>
              <a:cs typeface="Cambria"/>
            </a:endParaRPr>
          </a:p>
          <a:p>
            <a:pPr marL="469265" indent="-228600">
              <a:lnSpc>
                <a:spcPts val="1430"/>
              </a:lnSpc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five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bits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14" dirty="0">
                <a:latin typeface="Cambria"/>
                <a:cs typeface="Cambria"/>
              </a:rPr>
              <a:t> OPR</a:t>
            </a:r>
            <a:r>
              <a:rPr sz="1200" spc="13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select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one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operations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ALU.</a:t>
            </a:r>
            <a:endParaRPr sz="1200">
              <a:latin typeface="Cambria"/>
              <a:cs typeface="Cambria"/>
            </a:endParaRPr>
          </a:p>
          <a:p>
            <a:pPr marL="12700" marR="8890" algn="just">
              <a:lnSpc>
                <a:spcPts val="1420"/>
              </a:lnSpc>
              <a:spcBef>
                <a:spcPts val="1035"/>
              </a:spcBef>
            </a:pP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14-bit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control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35" dirty="0">
                <a:latin typeface="Cambria"/>
                <a:cs typeface="Cambria"/>
              </a:rPr>
              <a:t>word</a:t>
            </a:r>
            <a:r>
              <a:rPr sz="1200" spc="4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when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applied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4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selection  </a:t>
            </a:r>
            <a:r>
              <a:rPr sz="1200" spc="85" dirty="0">
                <a:latin typeface="Cambria"/>
                <a:cs typeface="Cambria"/>
              </a:rPr>
              <a:t>inputs  </a:t>
            </a:r>
            <a:r>
              <a:rPr sz="1200" spc="55" dirty="0">
                <a:latin typeface="Cambria"/>
                <a:cs typeface="Cambria"/>
              </a:rPr>
              <a:t>specify  </a:t>
            </a:r>
            <a:r>
              <a:rPr sz="1200" spc="110" dirty="0">
                <a:latin typeface="Cambria"/>
                <a:cs typeface="Cambria"/>
              </a:rPr>
              <a:t>a 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particular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micro-operation.</a:t>
            </a:r>
            <a:endParaRPr sz="1200">
              <a:latin typeface="Cambria"/>
              <a:cs typeface="Cambria"/>
            </a:endParaRPr>
          </a:p>
          <a:p>
            <a:pPr marL="12700" algn="just">
              <a:lnSpc>
                <a:spcPct val="100000"/>
              </a:lnSpc>
              <a:spcBef>
                <a:spcPts val="925"/>
              </a:spcBef>
            </a:pPr>
            <a:r>
              <a:rPr sz="1200" b="1" spc="85" dirty="0">
                <a:latin typeface="Cambria"/>
                <a:cs typeface="Cambria"/>
              </a:rPr>
              <a:t>Encoding</a:t>
            </a:r>
            <a:r>
              <a:rPr sz="1200" b="1" spc="130" dirty="0">
                <a:latin typeface="Cambria"/>
                <a:cs typeface="Cambria"/>
              </a:rPr>
              <a:t> </a:t>
            </a:r>
            <a:r>
              <a:rPr sz="1200" b="1" spc="60" dirty="0">
                <a:latin typeface="Cambria"/>
                <a:cs typeface="Cambria"/>
              </a:rPr>
              <a:t>of</a:t>
            </a:r>
            <a:r>
              <a:rPr sz="1200" b="1" spc="130" dirty="0">
                <a:latin typeface="Cambria"/>
                <a:cs typeface="Cambria"/>
              </a:rPr>
              <a:t> </a:t>
            </a:r>
            <a:r>
              <a:rPr sz="1200" b="1" spc="70" dirty="0">
                <a:latin typeface="Cambria"/>
                <a:cs typeface="Cambria"/>
              </a:rPr>
              <a:t>Register</a:t>
            </a:r>
            <a:r>
              <a:rPr sz="1200" b="1" spc="140" dirty="0">
                <a:latin typeface="Cambria"/>
                <a:cs typeface="Cambria"/>
              </a:rPr>
              <a:t> </a:t>
            </a:r>
            <a:r>
              <a:rPr sz="1200" b="1" spc="80" dirty="0">
                <a:latin typeface="Cambria"/>
                <a:cs typeface="Cambria"/>
              </a:rPr>
              <a:t>Selection</a:t>
            </a:r>
            <a:r>
              <a:rPr sz="1200" b="1" spc="130" dirty="0">
                <a:latin typeface="Cambria"/>
                <a:cs typeface="Cambria"/>
              </a:rPr>
              <a:t> </a:t>
            </a:r>
            <a:r>
              <a:rPr sz="1200" b="1" spc="65" dirty="0">
                <a:latin typeface="Cambria"/>
                <a:cs typeface="Cambria"/>
              </a:rPr>
              <a:t>Fields: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04" y="8163306"/>
            <a:ext cx="5971540" cy="1049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200" spc="55" dirty="0">
                <a:latin typeface="Cambria"/>
                <a:cs typeface="Cambria"/>
              </a:rPr>
              <a:t>Table: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Encoding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Register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Selection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Fields</a:t>
            </a:r>
            <a:endParaRPr sz="1200">
              <a:latin typeface="Cambria"/>
              <a:cs typeface="Cambria"/>
            </a:endParaRPr>
          </a:p>
          <a:p>
            <a:pPr marL="12700" marR="5080" algn="just">
              <a:lnSpc>
                <a:spcPct val="97800"/>
              </a:lnSpc>
              <a:spcBef>
                <a:spcPts val="990"/>
              </a:spcBef>
            </a:pPr>
            <a:r>
              <a:rPr sz="1200" spc="60" dirty="0">
                <a:latin typeface="Cambria"/>
                <a:cs typeface="Cambria"/>
              </a:rPr>
              <a:t>The 3-bit </a:t>
            </a:r>
            <a:r>
              <a:rPr sz="1200" spc="65" dirty="0">
                <a:latin typeface="Cambria"/>
                <a:cs typeface="Cambria"/>
              </a:rPr>
              <a:t>binary </a:t>
            </a:r>
            <a:r>
              <a:rPr sz="1200" spc="60" dirty="0">
                <a:latin typeface="Cambria"/>
                <a:cs typeface="Cambria"/>
              </a:rPr>
              <a:t>code </a:t>
            </a:r>
            <a:r>
              <a:rPr sz="1200" spc="55" dirty="0">
                <a:latin typeface="Cambria"/>
                <a:cs typeface="Cambria"/>
              </a:rPr>
              <a:t>listed </a:t>
            </a:r>
            <a:r>
              <a:rPr sz="1200" spc="70" dirty="0">
                <a:latin typeface="Cambria"/>
                <a:cs typeface="Cambria"/>
              </a:rPr>
              <a:t>in the </a:t>
            </a:r>
            <a:r>
              <a:rPr sz="1200" spc="45" dirty="0">
                <a:latin typeface="Cambria"/>
                <a:cs typeface="Cambria"/>
              </a:rPr>
              <a:t>first </a:t>
            </a:r>
            <a:r>
              <a:rPr sz="1200" spc="90" dirty="0">
                <a:latin typeface="Cambria"/>
                <a:cs typeface="Cambria"/>
              </a:rPr>
              <a:t>column </a:t>
            </a:r>
            <a:r>
              <a:rPr sz="1200" spc="25" dirty="0">
                <a:latin typeface="Cambria"/>
                <a:cs typeface="Cambria"/>
              </a:rPr>
              <a:t>of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60" dirty="0">
                <a:latin typeface="Cambria"/>
                <a:cs typeface="Cambria"/>
              </a:rPr>
              <a:t>table </a:t>
            </a:r>
            <a:r>
              <a:rPr sz="1200" spc="55" dirty="0">
                <a:latin typeface="Cambria"/>
                <a:cs typeface="Cambria"/>
              </a:rPr>
              <a:t>specifies </a:t>
            </a:r>
            <a:r>
              <a:rPr sz="1200" spc="70" dirty="0">
                <a:latin typeface="Cambria"/>
                <a:cs typeface="Cambria"/>
              </a:rPr>
              <a:t>the binary 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code </a:t>
            </a:r>
            <a:r>
              <a:rPr sz="1200" spc="25" dirty="0">
                <a:latin typeface="Cambria"/>
                <a:cs typeface="Cambria"/>
              </a:rPr>
              <a:t>for </a:t>
            </a:r>
            <a:r>
              <a:rPr sz="1200" spc="90" dirty="0">
                <a:latin typeface="Cambria"/>
                <a:cs typeface="Cambria"/>
              </a:rPr>
              <a:t>each </a:t>
            </a:r>
            <a:r>
              <a:rPr sz="1200" spc="25" dirty="0">
                <a:latin typeface="Cambria"/>
                <a:cs typeface="Cambria"/>
              </a:rPr>
              <a:t>of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55" dirty="0">
                <a:latin typeface="Cambria"/>
                <a:cs typeface="Cambria"/>
              </a:rPr>
              <a:t>three </a:t>
            </a:r>
            <a:r>
              <a:rPr sz="1200" spc="60" dirty="0">
                <a:latin typeface="Cambria"/>
                <a:cs typeface="Cambria"/>
              </a:rPr>
              <a:t>fields. The </a:t>
            </a:r>
            <a:r>
              <a:rPr sz="1200" spc="45" dirty="0">
                <a:latin typeface="Cambria"/>
                <a:cs typeface="Cambria"/>
              </a:rPr>
              <a:t>register </a:t>
            </a:r>
            <a:r>
              <a:rPr sz="1200" spc="60" dirty="0">
                <a:latin typeface="Cambria"/>
                <a:cs typeface="Cambria"/>
              </a:rPr>
              <a:t>selected by </a:t>
            </a:r>
            <a:r>
              <a:rPr sz="1200" spc="50" dirty="0">
                <a:latin typeface="Cambria"/>
                <a:cs typeface="Cambria"/>
              </a:rPr>
              <a:t>fields </a:t>
            </a:r>
            <a:r>
              <a:rPr sz="1200" spc="125" dirty="0">
                <a:latin typeface="Cambria"/>
                <a:cs typeface="Cambria"/>
              </a:rPr>
              <a:t>SELA, </a:t>
            </a:r>
            <a:r>
              <a:rPr sz="1200" spc="145" dirty="0">
                <a:latin typeface="Cambria"/>
                <a:cs typeface="Cambria"/>
              </a:rPr>
              <a:t>SELB </a:t>
            </a:r>
            <a:r>
              <a:rPr sz="1200" spc="95" dirty="0">
                <a:latin typeface="Cambria"/>
                <a:cs typeface="Cambria"/>
              </a:rPr>
              <a:t>and </a:t>
            </a:r>
            <a:r>
              <a:rPr sz="1200" spc="100" dirty="0">
                <a:latin typeface="Cambria"/>
                <a:cs typeface="Cambria"/>
              </a:rPr>
              <a:t> </a:t>
            </a:r>
            <a:r>
              <a:rPr sz="1200" spc="145" dirty="0">
                <a:latin typeface="Cambria"/>
                <a:cs typeface="Cambria"/>
              </a:rPr>
              <a:t>SELD </a:t>
            </a:r>
            <a:r>
              <a:rPr sz="1200" spc="65" dirty="0">
                <a:latin typeface="Cambria"/>
                <a:cs typeface="Cambria"/>
              </a:rPr>
              <a:t>is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60" dirty="0">
                <a:latin typeface="Cambria"/>
                <a:cs typeface="Cambria"/>
              </a:rPr>
              <a:t>one whose </a:t>
            </a:r>
            <a:r>
              <a:rPr sz="1200" spc="65" dirty="0">
                <a:latin typeface="Cambria"/>
                <a:cs typeface="Cambria"/>
              </a:rPr>
              <a:t>decimal </a:t>
            </a:r>
            <a:r>
              <a:rPr sz="1200" spc="85" dirty="0">
                <a:latin typeface="Cambria"/>
                <a:cs typeface="Cambria"/>
              </a:rPr>
              <a:t>number </a:t>
            </a:r>
            <a:r>
              <a:rPr sz="1200" spc="65" dirty="0">
                <a:latin typeface="Cambria"/>
                <a:cs typeface="Cambria"/>
              </a:rPr>
              <a:t>is </a:t>
            </a:r>
            <a:r>
              <a:rPr sz="1200" spc="60" dirty="0">
                <a:latin typeface="Cambria"/>
                <a:cs typeface="Cambria"/>
              </a:rPr>
              <a:t>equivalent </a:t>
            </a:r>
            <a:r>
              <a:rPr sz="1200" spc="40" dirty="0">
                <a:latin typeface="Cambria"/>
                <a:cs typeface="Cambria"/>
              </a:rPr>
              <a:t>to 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65" dirty="0">
                <a:latin typeface="Cambria"/>
                <a:cs typeface="Cambria"/>
              </a:rPr>
              <a:t>binary </a:t>
            </a:r>
            <a:r>
              <a:rPr sz="1200" spc="85" dirty="0">
                <a:latin typeface="Cambria"/>
                <a:cs typeface="Cambria"/>
              </a:rPr>
              <a:t>number </a:t>
            </a:r>
            <a:r>
              <a:rPr sz="1200" spc="70" dirty="0">
                <a:latin typeface="Cambria"/>
                <a:cs typeface="Cambria"/>
              </a:rPr>
              <a:t>in 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code.</a:t>
            </a:r>
            <a:endParaRPr sz="1200">
              <a:latin typeface="Cambria"/>
              <a:cs typeface="Cambri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82214" y="5907404"/>
            <a:ext cx="2743200" cy="20116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321056"/>
            <a:ext cx="5969000" cy="117792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400"/>
              </a:lnSpc>
              <a:spcBef>
                <a:spcPts val="180"/>
              </a:spcBef>
            </a:pPr>
            <a:r>
              <a:rPr sz="1200" spc="80" dirty="0">
                <a:latin typeface="Cambria"/>
                <a:cs typeface="Cambria"/>
              </a:rPr>
              <a:t>When</a:t>
            </a:r>
            <a:r>
              <a:rPr sz="1200" spc="170" dirty="0">
                <a:latin typeface="Cambria"/>
                <a:cs typeface="Cambria"/>
              </a:rPr>
              <a:t> </a:t>
            </a:r>
            <a:r>
              <a:rPr sz="1200" spc="125" dirty="0">
                <a:latin typeface="Cambria"/>
                <a:cs typeface="Cambria"/>
              </a:rPr>
              <a:t>SELA</a:t>
            </a:r>
            <a:r>
              <a:rPr sz="1200" spc="170" dirty="0">
                <a:latin typeface="Cambria"/>
                <a:cs typeface="Cambria"/>
              </a:rPr>
              <a:t> </a:t>
            </a:r>
            <a:r>
              <a:rPr sz="1200" spc="30" dirty="0">
                <a:latin typeface="Cambria"/>
                <a:cs typeface="Cambria"/>
              </a:rPr>
              <a:t>or</a:t>
            </a:r>
            <a:r>
              <a:rPr sz="1200" spc="170" dirty="0">
                <a:latin typeface="Cambria"/>
                <a:cs typeface="Cambria"/>
              </a:rPr>
              <a:t> </a:t>
            </a:r>
            <a:r>
              <a:rPr sz="1200" spc="145" dirty="0">
                <a:latin typeface="Cambria"/>
                <a:cs typeface="Cambria"/>
              </a:rPr>
              <a:t>SELB</a:t>
            </a:r>
            <a:r>
              <a:rPr sz="1200" spc="17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70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000,</a:t>
            </a:r>
            <a:r>
              <a:rPr sz="1200" spc="17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7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corresponding</a:t>
            </a:r>
            <a:r>
              <a:rPr sz="1200" spc="17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multiplexer</a:t>
            </a:r>
            <a:r>
              <a:rPr sz="1200" spc="17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selects</a:t>
            </a:r>
            <a:r>
              <a:rPr sz="1200" spc="17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7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external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input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data.</a:t>
            </a:r>
            <a:endParaRPr sz="1200">
              <a:latin typeface="Cambria"/>
              <a:cs typeface="Cambria"/>
            </a:endParaRPr>
          </a:p>
          <a:p>
            <a:pPr marL="12700" marR="5715">
              <a:lnSpc>
                <a:spcPts val="1410"/>
              </a:lnSpc>
              <a:spcBef>
                <a:spcPts val="1005"/>
              </a:spcBef>
            </a:pPr>
            <a:r>
              <a:rPr sz="1200" spc="80" dirty="0">
                <a:latin typeface="Cambria"/>
                <a:cs typeface="Cambria"/>
              </a:rPr>
              <a:t>When</a:t>
            </a:r>
            <a:r>
              <a:rPr sz="1200" spc="85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SELD=000, </a:t>
            </a:r>
            <a:r>
              <a:rPr sz="1200" spc="70" dirty="0">
                <a:latin typeface="Cambria"/>
                <a:cs typeface="Cambria"/>
              </a:rPr>
              <a:t>no</a:t>
            </a:r>
            <a:r>
              <a:rPr sz="1200" spc="7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destination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register</a:t>
            </a:r>
            <a:r>
              <a:rPr sz="1200" spc="5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selected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90" dirty="0">
                <a:latin typeface="Cambria"/>
                <a:cs typeface="Cambria"/>
              </a:rPr>
              <a:t>but</a:t>
            </a:r>
            <a:r>
              <a:rPr sz="1200" spc="9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the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contents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output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bus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are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available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in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external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output.</a:t>
            </a:r>
            <a:endParaRPr sz="12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925"/>
              </a:spcBef>
            </a:pPr>
            <a:r>
              <a:rPr sz="1200" b="1" spc="85" dirty="0">
                <a:latin typeface="Cambria"/>
                <a:cs typeface="Cambria"/>
              </a:rPr>
              <a:t>Encoding</a:t>
            </a:r>
            <a:r>
              <a:rPr sz="1200" b="1" spc="125" dirty="0">
                <a:latin typeface="Cambria"/>
                <a:cs typeface="Cambria"/>
              </a:rPr>
              <a:t> </a:t>
            </a:r>
            <a:r>
              <a:rPr sz="1200" b="1" spc="60" dirty="0">
                <a:latin typeface="Cambria"/>
                <a:cs typeface="Cambria"/>
              </a:rPr>
              <a:t>of</a:t>
            </a:r>
            <a:r>
              <a:rPr sz="1200" b="1" spc="130" dirty="0">
                <a:latin typeface="Cambria"/>
                <a:cs typeface="Cambria"/>
              </a:rPr>
              <a:t> </a:t>
            </a:r>
            <a:r>
              <a:rPr sz="1200" b="1" spc="85" dirty="0">
                <a:latin typeface="Cambria"/>
                <a:cs typeface="Cambria"/>
              </a:rPr>
              <a:t>ALU</a:t>
            </a:r>
            <a:r>
              <a:rPr sz="1200" b="1" spc="125" dirty="0">
                <a:latin typeface="Cambria"/>
                <a:cs typeface="Cambria"/>
              </a:rPr>
              <a:t> </a:t>
            </a:r>
            <a:r>
              <a:rPr sz="1200" b="1" spc="65" dirty="0">
                <a:latin typeface="Cambria"/>
                <a:cs typeface="Cambria"/>
              </a:rPr>
              <a:t>Operations: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04" y="4535551"/>
            <a:ext cx="5969000" cy="329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200" spc="55" dirty="0">
                <a:latin typeface="Cambria"/>
                <a:cs typeface="Cambria"/>
              </a:rPr>
              <a:t>Table:</a:t>
            </a:r>
            <a:r>
              <a:rPr sz="1200" spc="105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Encoding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ALU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Operations</a:t>
            </a:r>
            <a:endParaRPr sz="1200">
              <a:latin typeface="Cambria"/>
              <a:cs typeface="Cambria"/>
            </a:endParaRPr>
          </a:p>
          <a:p>
            <a:pPr marL="12700" marR="5080" algn="just">
              <a:lnSpc>
                <a:spcPct val="98000"/>
              </a:lnSpc>
              <a:spcBef>
                <a:spcPts val="1000"/>
              </a:spcBef>
            </a:pPr>
            <a:r>
              <a:rPr sz="1200" spc="60" dirty="0">
                <a:latin typeface="Cambria"/>
                <a:cs typeface="Cambria"/>
              </a:rPr>
              <a:t>The </a:t>
            </a:r>
            <a:r>
              <a:rPr sz="1200" spc="95" dirty="0">
                <a:latin typeface="Cambria"/>
                <a:cs typeface="Cambria"/>
              </a:rPr>
              <a:t>ALU </a:t>
            </a:r>
            <a:r>
              <a:rPr sz="1200" spc="45" dirty="0">
                <a:latin typeface="Cambria"/>
                <a:cs typeface="Cambria"/>
              </a:rPr>
              <a:t>provides  </a:t>
            </a:r>
            <a:r>
              <a:rPr sz="1200" spc="60" dirty="0">
                <a:latin typeface="Cambria"/>
                <a:cs typeface="Cambria"/>
              </a:rPr>
              <a:t>arithmetic </a:t>
            </a:r>
            <a:r>
              <a:rPr sz="1200" spc="100" dirty="0">
                <a:latin typeface="Cambria"/>
                <a:cs typeface="Cambria"/>
              </a:rPr>
              <a:t>and </a:t>
            </a:r>
            <a:r>
              <a:rPr sz="1200" spc="45" dirty="0">
                <a:latin typeface="Cambria"/>
                <a:cs typeface="Cambria"/>
              </a:rPr>
              <a:t>logic </a:t>
            </a:r>
            <a:r>
              <a:rPr sz="1200" spc="65" dirty="0">
                <a:latin typeface="Cambria"/>
                <a:cs typeface="Cambria"/>
              </a:rPr>
              <a:t>operations. </a:t>
            </a:r>
            <a:r>
              <a:rPr sz="1200" spc="60" dirty="0">
                <a:latin typeface="Cambria"/>
                <a:cs typeface="Cambria"/>
              </a:rPr>
              <a:t>The </a:t>
            </a:r>
            <a:r>
              <a:rPr sz="1200" spc="75" dirty="0">
                <a:latin typeface="Cambria"/>
                <a:cs typeface="Cambria"/>
              </a:rPr>
              <a:t>function </a:t>
            </a:r>
            <a:r>
              <a:rPr sz="1200" spc="60" dirty="0">
                <a:latin typeface="Cambria"/>
                <a:cs typeface="Cambria"/>
              </a:rPr>
              <a:t>table </a:t>
            </a:r>
            <a:r>
              <a:rPr sz="1200" spc="25" dirty="0">
                <a:latin typeface="Cambria"/>
                <a:cs typeface="Cambria"/>
              </a:rPr>
              <a:t>for  </a:t>
            </a:r>
            <a:r>
              <a:rPr sz="1200" spc="75" dirty="0">
                <a:latin typeface="Cambria"/>
                <a:cs typeface="Cambria"/>
              </a:rPr>
              <a:t>this </a:t>
            </a:r>
            <a:r>
              <a:rPr sz="1200" spc="80" dirty="0">
                <a:latin typeface="Cambria"/>
                <a:cs typeface="Cambria"/>
              </a:rPr>
              <a:t> </a:t>
            </a:r>
            <a:r>
              <a:rPr sz="1200" spc="95" dirty="0">
                <a:latin typeface="Cambria"/>
                <a:cs typeface="Cambria"/>
              </a:rPr>
              <a:t>ALU </a:t>
            </a:r>
            <a:r>
              <a:rPr sz="1200" spc="65" dirty="0">
                <a:latin typeface="Cambria"/>
                <a:cs typeface="Cambria"/>
              </a:rPr>
              <a:t>is </a:t>
            </a:r>
            <a:r>
              <a:rPr sz="1200" spc="80" dirty="0">
                <a:latin typeface="Cambria"/>
                <a:cs typeface="Cambria"/>
              </a:rPr>
              <a:t>shown </a:t>
            </a:r>
            <a:r>
              <a:rPr sz="1200" spc="70" dirty="0">
                <a:latin typeface="Cambria"/>
                <a:cs typeface="Cambria"/>
              </a:rPr>
              <a:t>in </a:t>
            </a:r>
            <a:r>
              <a:rPr sz="1200" spc="50" dirty="0">
                <a:latin typeface="Cambria"/>
                <a:cs typeface="Cambria"/>
              </a:rPr>
              <a:t>above </a:t>
            </a:r>
            <a:r>
              <a:rPr sz="1200" spc="75" dirty="0">
                <a:latin typeface="Cambria"/>
                <a:cs typeface="Cambria"/>
              </a:rPr>
              <a:t>table. </a:t>
            </a:r>
            <a:r>
              <a:rPr sz="1200" spc="60" dirty="0">
                <a:latin typeface="Cambria"/>
                <a:cs typeface="Cambria"/>
              </a:rPr>
              <a:t>The </a:t>
            </a:r>
            <a:r>
              <a:rPr sz="1200" spc="114" dirty="0">
                <a:latin typeface="Cambria"/>
                <a:cs typeface="Cambria"/>
              </a:rPr>
              <a:t>OPR </a:t>
            </a:r>
            <a:r>
              <a:rPr sz="1200" spc="35" dirty="0">
                <a:latin typeface="Cambria"/>
                <a:cs typeface="Cambria"/>
              </a:rPr>
              <a:t>field </a:t>
            </a:r>
            <a:r>
              <a:rPr sz="1200" spc="110" dirty="0">
                <a:latin typeface="Cambria"/>
                <a:cs typeface="Cambria"/>
              </a:rPr>
              <a:t>has </a:t>
            </a:r>
            <a:r>
              <a:rPr sz="1200" spc="25" dirty="0">
                <a:latin typeface="Cambria"/>
                <a:cs typeface="Cambria"/>
              </a:rPr>
              <a:t>five </a:t>
            </a:r>
            <a:r>
              <a:rPr sz="1200" spc="60" dirty="0">
                <a:latin typeface="Cambria"/>
                <a:cs typeface="Cambria"/>
              </a:rPr>
              <a:t>bits </a:t>
            </a:r>
            <a:r>
              <a:rPr sz="1200" spc="95" dirty="0">
                <a:latin typeface="Cambria"/>
                <a:cs typeface="Cambria"/>
              </a:rPr>
              <a:t>and </a:t>
            </a:r>
            <a:r>
              <a:rPr sz="1200" spc="90" dirty="0">
                <a:latin typeface="Cambria"/>
                <a:cs typeface="Cambria"/>
              </a:rPr>
              <a:t>each </a:t>
            </a:r>
            <a:r>
              <a:rPr sz="1200" spc="50" dirty="0">
                <a:latin typeface="Cambria"/>
                <a:cs typeface="Cambria"/>
              </a:rPr>
              <a:t>operation </a:t>
            </a:r>
            <a:r>
              <a:rPr sz="1200" spc="65" dirty="0">
                <a:latin typeface="Cambria"/>
                <a:cs typeface="Cambria"/>
              </a:rPr>
              <a:t>is </a:t>
            </a:r>
            <a:r>
              <a:rPr sz="1200" spc="7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designated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with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a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symbolic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00" dirty="0">
                <a:latin typeface="Cambria"/>
                <a:cs typeface="Cambria"/>
              </a:rPr>
              <a:t>name.</a:t>
            </a:r>
            <a:endParaRPr sz="1200">
              <a:latin typeface="Cambria"/>
              <a:cs typeface="Cambria"/>
            </a:endParaRPr>
          </a:p>
          <a:p>
            <a:pPr>
              <a:lnSpc>
                <a:spcPct val="100000"/>
              </a:lnSpc>
            </a:pPr>
            <a:endParaRPr sz="14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50">
              <a:latin typeface="Cambria"/>
              <a:cs typeface="Cambria"/>
            </a:endParaRPr>
          </a:p>
          <a:p>
            <a:pPr marL="12700" algn="just">
              <a:lnSpc>
                <a:spcPct val="100000"/>
              </a:lnSpc>
            </a:pPr>
            <a:r>
              <a:rPr sz="1200" b="1" spc="80" dirty="0">
                <a:latin typeface="Cambria"/>
                <a:cs typeface="Cambria"/>
              </a:rPr>
              <a:t>Example: </a:t>
            </a:r>
            <a:r>
              <a:rPr sz="1200" b="1" spc="204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To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45" dirty="0">
                <a:latin typeface="Cambria"/>
                <a:cs typeface="Cambria"/>
              </a:rPr>
              <a:t>perform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operation:</a:t>
            </a:r>
            <a:r>
              <a:rPr sz="1200" spc="110" dirty="0">
                <a:latin typeface="Cambria"/>
                <a:cs typeface="Cambria"/>
              </a:rPr>
              <a:t> </a:t>
            </a:r>
            <a:r>
              <a:rPr sz="1200" spc="95" dirty="0">
                <a:latin typeface="Cambria"/>
                <a:cs typeface="Cambria"/>
              </a:rPr>
              <a:t>R1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dirty="0">
                <a:latin typeface="Wingdings"/>
                <a:cs typeface="Wingdings"/>
              </a:rPr>
              <a:t>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85" dirty="0">
                <a:latin typeface="Cambria"/>
                <a:cs typeface="Cambria"/>
              </a:rPr>
              <a:t>R2+R3</a:t>
            </a:r>
            <a:endParaRPr sz="1200">
              <a:latin typeface="Cambria"/>
              <a:cs typeface="Cambria"/>
            </a:endParaRPr>
          </a:p>
          <a:p>
            <a:pPr marL="12700" marR="6350" algn="just">
              <a:lnSpc>
                <a:spcPts val="1400"/>
              </a:lnSpc>
              <a:spcBef>
                <a:spcPts val="1050"/>
              </a:spcBef>
            </a:pPr>
            <a:r>
              <a:rPr sz="1200" spc="60" dirty="0">
                <a:latin typeface="Cambria"/>
                <a:cs typeface="Cambria"/>
              </a:rPr>
              <a:t>The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control</a:t>
            </a:r>
            <a:r>
              <a:rPr sz="1200" spc="6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must </a:t>
            </a:r>
            <a:r>
              <a:rPr sz="1200" spc="45" dirty="0">
                <a:latin typeface="Cambria"/>
                <a:cs typeface="Cambria"/>
              </a:rPr>
              <a:t>provide</a:t>
            </a:r>
            <a:r>
              <a:rPr sz="1200" spc="5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binary </a:t>
            </a:r>
            <a:r>
              <a:rPr sz="1200" spc="60" dirty="0">
                <a:latin typeface="Cambria"/>
                <a:cs typeface="Cambria"/>
              </a:rPr>
              <a:t>selection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variables</a:t>
            </a:r>
            <a:r>
              <a:rPr sz="1200" spc="65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4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 </a:t>
            </a:r>
            <a:r>
              <a:rPr sz="1200" spc="40" dirty="0">
                <a:latin typeface="Cambria"/>
                <a:cs typeface="Cambria"/>
              </a:rPr>
              <a:t>following</a:t>
            </a:r>
            <a:r>
              <a:rPr sz="1200" spc="4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selector </a:t>
            </a:r>
            <a:r>
              <a:rPr sz="1200" spc="55" dirty="0">
                <a:latin typeface="Cambria"/>
                <a:cs typeface="Cambria"/>
              </a:rPr>
              <a:t> </a:t>
            </a:r>
            <a:r>
              <a:rPr sz="1200" spc="85" dirty="0">
                <a:latin typeface="Cambria"/>
                <a:cs typeface="Cambria"/>
              </a:rPr>
              <a:t>inputs:</a:t>
            </a:r>
            <a:endParaRPr sz="1200">
              <a:latin typeface="Cambria"/>
              <a:cs typeface="Cambria"/>
            </a:endParaRPr>
          </a:p>
          <a:p>
            <a:pPr marL="469265" indent="-228600">
              <a:lnSpc>
                <a:spcPts val="1420"/>
              </a:lnSpc>
              <a:spcBef>
                <a:spcPts val="940"/>
              </a:spcBef>
              <a:buAutoNum type="arabicPeriod"/>
              <a:tabLst>
                <a:tab pos="469900" algn="l"/>
              </a:tabLst>
            </a:pPr>
            <a:r>
              <a:rPr sz="1200" spc="150" dirty="0">
                <a:latin typeface="Cambria"/>
                <a:cs typeface="Cambria"/>
              </a:rPr>
              <a:t>MUX</a:t>
            </a:r>
            <a:r>
              <a:rPr sz="1200" spc="50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A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selector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(SELA):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place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content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95" dirty="0">
                <a:latin typeface="Cambria"/>
                <a:cs typeface="Cambria"/>
              </a:rPr>
              <a:t>R2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into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bus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95" dirty="0">
                <a:latin typeface="Cambria"/>
                <a:cs typeface="Cambria"/>
              </a:rPr>
              <a:t>A.</a:t>
            </a:r>
            <a:endParaRPr sz="1200">
              <a:latin typeface="Cambria"/>
              <a:cs typeface="Cambria"/>
            </a:endParaRPr>
          </a:p>
          <a:p>
            <a:pPr marL="469265" indent="-228600">
              <a:lnSpc>
                <a:spcPts val="1410"/>
              </a:lnSpc>
              <a:buAutoNum type="arabicPeriod"/>
              <a:tabLst>
                <a:tab pos="469900" algn="l"/>
              </a:tabLst>
            </a:pPr>
            <a:r>
              <a:rPr sz="1200" spc="150" dirty="0">
                <a:latin typeface="Cambria"/>
                <a:cs typeface="Cambria"/>
              </a:rPr>
              <a:t>MUX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150" dirty="0">
                <a:latin typeface="Cambria"/>
                <a:cs typeface="Cambria"/>
              </a:rPr>
              <a:t>B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selector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(SELB):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place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content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95" dirty="0">
                <a:latin typeface="Cambria"/>
                <a:cs typeface="Cambria"/>
              </a:rPr>
              <a:t>R3</a:t>
            </a:r>
            <a:r>
              <a:rPr sz="1200" spc="114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into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bus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45" dirty="0">
                <a:latin typeface="Cambria"/>
                <a:cs typeface="Cambria"/>
              </a:rPr>
              <a:t>B.</a:t>
            </a:r>
            <a:endParaRPr sz="1200">
              <a:latin typeface="Cambria"/>
              <a:cs typeface="Cambria"/>
            </a:endParaRPr>
          </a:p>
          <a:p>
            <a:pPr marL="469265" indent="-228600">
              <a:lnSpc>
                <a:spcPts val="1410"/>
              </a:lnSpc>
              <a:buAutoNum type="arabicPeriod"/>
              <a:tabLst>
                <a:tab pos="469900" algn="l"/>
              </a:tabLst>
            </a:pPr>
            <a:r>
              <a:rPr sz="1200" spc="95" dirty="0">
                <a:latin typeface="Cambria"/>
                <a:cs typeface="Cambria"/>
              </a:rPr>
              <a:t>ALU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operation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selector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35" dirty="0">
                <a:latin typeface="Cambria"/>
                <a:cs typeface="Cambria"/>
              </a:rPr>
              <a:t>(OPR):</a:t>
            </a:r>
            <a:r>
              <a:rPr sz="1200" spc="130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130" dirty="0">
                <a:latin typeface="Cambria"/>
                <a:cs typeface="Cambria"/>
              </a:rPr>
              <a:t> </a:t>
            </a:r>
            <a:r>
              <a:rPr sz="1200" spc="35" dirty="0">
                <a:latin typeface="Cambria"/>
                <a:cs typeface="Cambria"/>
              </a:rPr>
              <a:t>provide</a:t>
            </a:r>
            <a:r>
              <a:rPr sz="1200" spc="13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3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arithmetic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addition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95" dirty="0">
                <a:latin typeface="Cambria"/>
                <a:cs typeface="Cambria"/>
              </a:rPr>
              <a:t>A+B.</a:t>
            </a:r>
            <a:endParaRPr sz="1200">
              <a:latin typeface="Cambria"/>
              <a:cs typeface="Cambria"/>
            </a:endParaRPr>
          </a:p>
          <a:p>
            <a:pPr marL="469265" marR="5080" indent="-228600">
              <a:lnSpc>
                <a:spcPts val="1420"/>
              </a:lnSpc>
              <a:spcBef>
                <a:spcPts val="45"/>
              </a:spcBef>
              <a:buAutoNum type="arabicPeriod"/>
              <a:tabLst>
                <a:tab pos="469900" algn="l"/>
              </a:tabLst>
            </a:pPr>
            <a:r>
              <a:rPr sz="1200" spc="65" dirty="0">
                <a:latin typeface="Cambria"/>
                <a:cs typeface="Cambria"/>
              </a:rPr>
              <a:t>Decoder</a:t>
            </a:r>
            <a:r>
              <a:rPr sz="1200" spc="13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destination</a:t>
            </a:r>
            <a:r>
              <a:rPr sz="1200" spc="140" dirty="0">
                <a:latin typeface="Cambria"/>
                <a:cs typeface="Cambria"/>
              </a:rPr>
              <a:t> </a:t>
            </a:r>
            <a:r>
              <a:rPr sz="1200" spc="50" dirty="0">
                <a:latin typeface="Cambria"/>
                <a:cs typeface="Cambria"/>
              </a:rPr>
              <a:t>selector</a:t>
            </a:r>
            <a:r>
              <a:rPr sz="1200" spc="13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(SELD):</a:t>
            </a:r>
            <a:r>
              <a:rPr sz="1200" spc="140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13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transfer</a:t>
            </a:r>
            <a:r>
              <a:rPr sz="1200" spc="140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3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content</a:t>
            </a:r>
            <a:r>
              <a:rPr sz="1200" spc="140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35" dirty="0">
                <a:latin typeface="Cambria"/>
                <a:cs typeface="Cambria"/>
              </a:rPr>
              <a:t> </a:t>
            </a:r>
            <a:r>
              <a:rPr sz="1200" spc="70" dirty="0">
                <a:latin typeface="Cambria"/>
                <a:cs typeface="Cambria"/>
              </a:rPr>
              <a:t>the</a:t>
            </a:r>
            <a:r>
              <a:rPr sz="1200" spc="140" dirty="0">
                <a:latin typeface="Cambria"/>
                <a:cs typeface="Cambria"/>
              </a:rPr>
              <a:t> </a:t>
            </a:r>
            <a:r>
              <a:rPr sz="1200" spc="80" dirty="0">
                <a:latin typeface="Cambria"/>
                <a:cs typeface="Cambria"/>
              </a:rPr>
              <a:t>output </a:t>
            </a:r>
            <a:r>
              <a:rPr sz="1200" spc="-250" dirty="0">
                <a:latin typeface="Cambria"/>
                <a:cs typeface="Cambria"/>
              </a:rPr>
              <a:t> </a:t>
            </a:r>
            <a:r>
              <a:rPr sz="1200" spc="110" dirty="0">
                <a:latin typeface="Cambria"/>
                <a:cs typeface="Cambria"/>
              </a:rPr>
              <a:t>bus </a:t>
            </a:r>
            <a:r>
              <a:rPr sz="1200" spc="55" dirty="0">
                <a:latin typeface="Cambria"/>
                <a:cs typeface="Cambria"/>
              </a:rPr>
              <a:t>into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105" dirty="0">
                <a:latin typeface="Cambria"/>
                <a:cs typeface="Cambria"/>
              </a:rPr>
              <a:t>R1.</a:t>
            </a:r>
            <a:endParaRPr sz="1200">
              <a:latin typeface="Cambria"/>
              <a:cs typeface="Cambria"/>
            </a:endParaRPr>
          </a:p>
          <a:p>
            <a:pPr marL="12700" algn="just">
              <a:lnSpc>
                <a:spcPct val="100000"/>
              </a:lnSpc>
              <a:spcBef>
                <a:spcPts val="915"/>
              </a:spcBef>
            </a:pPr>
            <a:r>
              <a:rPr sz="1200" spc="65" dirty="0">
                <a:latin typeface="Cambria"/>
                <a:cs typeface="Cambria"/>
              </a:rPr>
              <a:t>A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control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35" dirty="0">
                <a:latin typeface="Cambria"/>
                <a:cs typeface="Cambria"/>
              </a:rPr>
              <a:t>word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25" dirty="0">
                <a:latin typeface="Cambria"/>
                <a:cs typeface="Cambria"/>
              </a:rPr>
              <a:t>of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14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bits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65" dirty="0">
                <a:latin typeface="Cambria"/>
                <a:cs typeface="Cambria"/>
              </a:rPr>
              <a:t>is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needed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40" dirty="0">
                <a:latin typeface="Cambria"/>
                <a:cs typeface="Cambria"/>
              </a:rPr>
              <a:t>to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55" dirty="0">
                <a:latin typeface="Cambria"/>
                <a:cs typeface="Cambria"/>
              </a:rPr>
              <a:t>specify</a:t>
            </a:r>
            <a:r>
              <a:rPr sz="1200" spc="120" dirty="0">
                <a:latin typeface="Cambria"/>
                <a:cs typeface="Cambria"/>
              </a:rPr>
              <a:t> </a:t>
            </a:r>
            <a:r>
              <a:rPr sz="1200" spc="75" dirty="0">
                <a:latin typeface="Cambria"/>
                <a:cs typeface="Cambria"/>
              </a:rPr>
              <a:t>this</a:t>
            </a:r>
            <a:r>
              <a:rPr sz="1200" spc="125" dirty="0">
                <a:latin typeface="Cambria"/>
                <a:cs typeface="Cambria"/>
              </a:rPr>
              <a:t> </a:t>
            </a:r>
            <a:r>
              <a:rPr sz="1200" spc="60" dirty="0">
                <a:latin typeface="Cambria"/>
                <a:cs typeface="Cambria"/>
              </a:rPr>
              <a:t>micro-operation.</a:t>
            </a:r>
            <a:endParaRPr sz="1200">
              <a:latin typeface="Cambria"/>
              <a:cs typeface="Cambria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882954" y="7951689"/>
          <a:ext cx="4651375" cy="7905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16025"/>
                <a:gridCol w="847089"/>
                <a:gridCol w="918844"/>
                <a:gridCol w="918844"/>
                <a:gridCol w="749300"/>
              </a:tblGrid>
              <a:tr h="242607">
                <a:tc>
                  <a:txBody>
                    <a:bodyPr/>
                    <a:lstStyle/>
                    <a:p>
                      <a:pPr marL="31750">
                        <a:lnSpc>
                          <a:spcPts val="1370"/>
                        </a:lnSpc>
                      </a:pPr>
                      <a:r>
                        <a:rPr sz="1200" spc="55" dirty="0">
                          <a:latin typeface="Cambria"/>
                          <a:cs typeface="Cambria"/>
                        </a:rPr>
                        <a:t>Field:</a:t>
                      </a:r>
                      <a:endParaRPr sz="1200">
                        <a:latin typeface="Cambria"/>
                        <a:cs typeface="Cambri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6690">
                        <a:lnSpc>
                          <a:spcPts val="1370"/>
                        </a:lnSpc>
                      </a:pPr>
                      <a:r>
                        <a:rPr sz="1200" spc="120" dirty="0">
                          <a:latin typeface="Cambria"/>
                          <a:cs typeface="Cambria"/>
                        </a:rPr>
                        <a:t>SELA</a:t>
                      </a:r>
                      <a:endParaRPr sz="1200">
                        <a:latin typeface="Cambria"/>
                        <a:cs typeface="Cambri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4635">
                        <a:lnSpc>
                          <a:spcPts val="1370"/>
                        </a:lnSpc>
                      </a:pPr>
                      <a:r>
                        <a:rPr sz="1200" spc="145" dirty="0">
                          <a:latin typeface="Cambria"/>
                          <a:cs typeface="Cambria"/>
                        </a:rPr>
                        <a:t>SELB</a:t>
                      </a:r>
                      <a:endParaRPr sz="1200">
                        <a:latin typeface="Cambria"/>
                        <a:cs typeface="Cambri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9554">
                        <a:lnSpc>
                          <a:spcPts val="1370"/>
                        </a:lnSpc>
                      </a:pPr>
                      <a:r>
                        <a:rPr sz="1200" spc="145" dirty="0">
                          <a:latin typeface="Cambria"/>
                          <a:cs typeface="Cambria"/>
                        </a:rPr>
                        <a:t>SELD</a:t>
                      </a:r>
                      <a:endParaRPr sz="1200">
                        <a:latin typeface="Cambria"/>
                        <a:cs typeface="Cambri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5110">
                        <a:lnSpc>
                          <a:spcPts val="1370"/>
                        </a:lnSpc>
                      </a:pPr>
                      <a:r>
                        <a:rPr sz="1200" spc="114" dirty="0">
                          <a:latin typeface="Cambria"/>
                          <a:cs typeface="Cambria"/>
                        </a:rPr>
                        <a:t>OPR</a:t>
                      </a:r>
                      <a:endParaRPr sz="1200">
                        <a:latin typeface="Cambria"/>
                        <a:cs typeface="Cambria"/>
                      </a:endParaRPr>
                    </a:p>
                  </a:txBody>
                  <a:tcPr marL="0" marR="0" marT="0" marB="0"/>
                </a:tc>
              </a:tr>
              <a:tr h="305562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1200" spc="75" dirty="0">
                          <a:latin typeface="Cambria"/>
                          <a:cs typeface="Cambria"/>
                        </a:rPr>
                        <a:t>Symbol:</a:t>
                      </a:r>
                      <a:endParaRPr sz="1200">
                        <a:latin typeface="Cambria"/>
                        <a:cs typeface="Cambria"/>
                      </a:endParaRPr>
                    </a:p>
                  </a:txBody>
                  <a:tcPr marL="0" marR="0" marT="54610" marB="0"/>
                </a:tc>
                <a:tc>
                  <a:txBody>
                    <a:bodyPr/>
                    <a:lstStyle/>
                    <a:p>
                      <a:pPr marL="186690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1200" spc="90" dirty="0">
                          <a:latin typeface="Cambria"/>
                          <a:cs typeface="Cambria"/>
                        </a:rPr>
                        <a:t>R2</a:t>
                      </a:r>
                      <a:endParaRPr sz="1200">
                        <a:latin typeface="Cambria"/>
                        <a:cs typeface="Cambria"/>
                      </a:endParaRPr>
                    </a:p>
                  </a:txBody>
                  <a:tcPr marL="0" marR="0" marT="54610" marB="0"/>
                </a:tc>
                <a:tc>
                  <a:txBody>
                    <a:bodyPr/>
                    <a:lstStyle/>
                    <a:p>
                      <a:pPr marL="254635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1200" spc="90" dirty="0">
                          <a:latin typeface="Cambria"/>
                          <a:cs typeface="Cambria"/>
                        </a:rPr>
                        <a:t>R3</a:t>
                      </a:r>
                      <a:endParaRPr sz="1200">
                        <a:latin typeface="Cambria"/>
                        <a:cs typeface="Cambria"/>
                      </a:endParaRPr>
                    </a:p>
                  </a:txBody>
                  <a:tcPr marL="0" marR="0" marT="54610" marB="0"/>
                </a:tc>
                <a:tc>
                  <a:txBody>
                    <a:bodyPr/>
                    <a:lstStyle/>
                    <a:p>
                      <a:pPr marL="249554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1200" spc="90" dirty="0">
                          <a:latin typeface="Cambria"/>
                          <a:cs typeface="Cambria"/>
                        </a:rPr>
                        <a:t>R1</a:t>
                      </a:r>
                      <a:endParaRPr sz="1200">
                        <a:latin typeface="Cambria"/>
                        <a:cs typeface="Cambria"/>
                      </a:endParaRPr>
                    </a:p>
                  </a:txBody>
                  <a:tcPr marL="0" marR="0" marT="54610" marB="0"/>
                </a:tc>
                <a:tc>
                  <a:txBody>
                    <a:bodyPr/>
                    <a:lstStyle/>
                    <a:p>
                      <a:pPr marL="245110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1200" spc="125" dirty="0">
                          <a:latin typeface="Cambria"/>
                          <a:cs typeface="Cambria"/>
                        </a:rPr>
                        <a:t>ADD</a:t>
                      </a:r>
                      <a:endParaRPr sz="1200">
                        <a:latin typeface="Cambria"/>
                        <a:cs typeface="Cambria"/>
                      </a:endParaRPr>
                    </a:p>
                  </a:txBody>
                  <a:tcPr marL="0" marR="0" marT="54610" marB="0"/>
                </a:tc>
              </a:tr>
              <a:tr h="241845">
                <a:tc>
                  <a:txBody>
                    <a:bodyPr/>
                    <a:lstStyle/>
                    <a:p>
                      <a:pPr marL="31750">
                        <a:lnSpc>
                          <a:spcPts val="1380"/>
                        </a:lnSpc>
                        <a:spcBef>
                          <a:spcPts val="425"/>
                        </a:spcBef>
                      </a:pPr>
                      <a:r>
                        <a:rPr sz="1200" spc="70" dirty="0">
                          <a:latin typeface="Cambria"/>
                          <a:cs typeface="Cambria"/>
                        </a:rPr>
                        <a:t>Control</a:t>
                      </a:r>
                      <a:r>
                        <a:rPr sz="1200" spc="90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1200" spc="45" dirty="0">
                          <a:latin typeface="Cambria"/>
                          <a:cs typeface="Cambria"/>
                        </a:rPr>
                        <a:t>Word</a:t>
                      </a:r>
                      <a:endParaRPr sz="1200">
                        <a:latin typeface="Cambria"/>
                        <a:cs typeface="Cambria"/>
                      </a:endParaRPr>
                    </a:p>
                  </a:txBody>
                  <a:tcPr marL="0" marR="0" marT="53975" marB="0"/>
                </a:tc>
                <a:tc>
                  <a:txBody>
                    <a:bodyPr/>
                    <a:lstStyle/>
                    <a:p>
                      <a:pPr marL="186690">
                        <a:lnSpc>
                          <a:spcPts val="1380"/>
                        </a:lnSpc>
                        <a:spcBef>
                          <a:spcPts val="425"/>
                        </a:spcBef>
                      </a:pPr>
                      <a:r>
                        <a:rPr sz="1200" spc="70" dirty="0">
                          <a:latin typeface="Cambria"/>
                          <a:cs typeface="Cambria"/>
                        </a:rPr>
                        <a:t>010</a:t>
                      </a:r>
                      <a:endParaRPr sz="1200">
                        <a:latin typeface="Cambria"/>
                        <a:cs typeface="Cambria"/>
                      </a:endParaRPr>
                    </a:p>
                  </a:txBody>
                  <a:tcPr marL="0" marR="0" marT="53975" marB="0"/>
                </a:tc>
                <a:tc>
                  <a:txBody>
                    <a:bodyPr/>
                    <a:lstStyle/>
                    <a:p>
                      <a:pPr marL="254635">
                        <a:lnSpc>
                          <a:spcPts val="1380"/>
                        </a:lnSpc>
                        <a:spcBef>
                          <a:spcPts val="425"/>
                        </a:spcBef>
                      </a:pPr>
                      <a:r>
                        <a:rPr sz="1200" spc="70" dirty="0">
                          <a:latin typeface="Cambria"/>
                          <a:cs typeface="Cambria"/>
                        </a:rPr>
                        <a:t>011</a:t>
                      </a:r>
                      <a:endParaRPr sz="1200">
                        <a:latin typeface="Cambria"/>
                        <a:cs typeface="Cambria"/>
                      </a:endParaRPr>
                    </a:p>
                  </a:txBody>
                  <a:tcPr marL="0" marR="0" marT="53975" marB="0"/>
                </a:tc>
                <a:tc>
                  <a:txBody>
                    <a:bodyPr/>
                    <a:lstStyle/>
                    <a:p>
                      <a:pPr marL="249554">
                        <a:lnSpc>
                          <a:spcPts val="1380"/>
                        </a:lnSpc>
                        <a:spcBef>
                          <a:spcPts val="425"/>
                        </a:spcBef>
                      </a:pPr>
                      <a:r>
                        <a:rPr sz="1200" spc="70" dirty="0">
                          <a:latin typeface="Cambria"/>
                          <a:cs typeface="Cambria"/>
                        </a:rPr>
                        <a:t>001</a:t>
                      </a:r>
                      <a:endParaRPr sz="1200">
                        <a:latin typeface="Cambria"/>
                        <a:cs typeface="Cambria"/>
                      </a:endParaRPr>
                    </a:p>
                  </a:txBody>
                  <a:tcPr marL="0" marR="0" marT="53975" marB="0"/>
                </a:tc>
                <a:tc>
                  <a:txBody>
                    <a:bodyPr/>
                    <a:lstStyle/>
                    <a:p>
                      <a:pPr marL="245110">
                        <a:lnSpc>
                          <a:spcPts val="1380"/>
                        </a:lnSpc>
                        <a:spcBef>
                          <a:spcPts val="425"/>
                        </a:spcBef>
                      </a:pPr>
                      <a:r>
                        <a:rPr sz="1200" spc="70" dirty="0">
                          <a:latin typeface="Cambria"/>
                          <a:cs typeface="Cambria"/>
                        </a:rPr>
                        <a:t>00010</a:t>
                      </a:r>
                      <a:endParaRPr sz="1200">
                        <a:latin typeface="Cambria"/>
                        <a:cs typeface="Cambria"/>
                      </a:endParaRPr>
                    </a:p>
                  </a:txBody>
                  <a:tcPr marL="0" marR="0" marT="53975" marB="0"/>
                </a:tc>
              </a:tr>
            </a:tbl>
          </a:graphicData>
        </a:graphic>
      </p:graphicFrame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98395" y="1618488"/>
            <a:ext cx="2743199" cy="256020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679</Words>
  <Application>Microsoft Office PowerPoint</Application>
  <PresentationFormat>Custom</PresentationFormat>
  <Paragraphs>62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Cambria</vt:lpstr>
      <vt:lpstr>Century Gothic</vt:lpstr>
      <vt:lpstr>Symbol</vt:lpstr>
      <vt:lpstr>Times New Roman</vt:lpstr>
      <vt:lpstr>Wingdings</vt:lpstr>
      <vt:lpstr>Wingdings 3</vt:lpstr>
      <vt:lpstr>Wisp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ADEVEN</dc:creator>
  <cp:lastModifiedBy>hp</cp:lastModifiedBy>
  <cp:revision>1</cp:revision>
  <dcterms:created xsi:type="dcterms:W3CDTF">2022-07-26T08:25:52Z</dcterms:created>
  <dcterms:modified xsi:type="dcterms:W3CDTF">2022-07-26T08:26:17Z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2021-02-13T00:00:00Z</vt:filetime>
  </property>
  <property fmtid="{D5CDD505-2E9C-101B-9397-08002B2CF9AE}" pid="3" name="Creator">
    <vt:lpwstr>Microsoft® Office Word 2007</vt:lpwstr>
  </property>
  <property fmtid="{D5CDD505-2E9C-101B-9397-08002B2CF9AE}" pid="4" name="LastSaved">
    <vt:filetime>2022-07-26T00:00:00Z</vt:filetime>
  </property>
</Properties>
</file>